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5" r:id="rId1"/>
  </p:sldMasterIdLst>
  <p:notesMasterIdLst>
    <p:notesMasterId r:id="rId7"/>
  </p:notesMasterIdLst>
  <p:sldIdLst>
    <p:sldId id="266" r:id="rId2"/>
    <p:sldId id="314" r:id="rId3"/>
    <p:sldId id="326" r:id="rId4"/>
    <p:sldId id="316" r:id="rId5"/>
    <p:sldId id="335" r:id="rId6"/>
  </p:sldIdLst>
  <p:sldSz cx="9144000" cy="6858000" type="screen4x3"/>
  <p:notesSz cx="6669088" cy="97536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sz="1300" kern="1200">
        <a:solidFill>
          <a:schemeClr val="tx1"/>
        </a:solidFill>
        <a:latin typeface="PKO Bank Polsk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300" kern="1200">
        <a:solidFill>
          <a:schemeClr val="tx1"/>
        </a:solidFill>
        <a:latin typeface="PKO Bank Polsk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300" kern="1200">
        <a:solidFill>
          <a:schemeClr val="tx1"/>
        </a:solidFill>
        <a:latin typeface="PKO Bank Polsk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300" kern="1200">
        <a:solidFill>
          <a:schemeClr val="tx1"/>
        </a:solidFill>
        <a:latin typeface="PKO Bank Polsk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300" kern="1200">
        <a:solidFill>
          <a:schemeClr val="tx1"/>
        </a:solidFill>
        <a:latin typeface="PKO Bank Polski" pitchFamily="34" charset="0"/>
        <a:ea typeface="+mn-ea"/>
        <a:cs typeface="Arial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PKO Bank Polski" pitchFamily="34" charset="0"/>
        <a:ea typeface="+mn-ea"/>
        <a:cs typeface="Arial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PKO Bank Polski" pitchFamily="34" charset="0"/>
        <a:ea typeface="+mn-ea"/>
        <a:cs typeface="Arial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PKO Bank Polski" pitchFamily="34" charset="0"/>
        <a:ea typeface="+mn-ea"/>
        <a:cs typeface="Arial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PKO Bank Polsk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8C8C"/>
    <a:srgbClr val="E6E6E6"/>
    <a:srgbClr val="273A7C"/>
    <a:srgbClr val="E4202C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686" autoAdjust="0"/>
  </p:normalViewPr>
  <p:slideViewPr>
    <p:cSldViewPr>
      <p:cViewPr>
        <p:scale>
          <a:sx n="100" d="100"/>
          <a:sy n="100" d="100"/>
        </p:scale>
        <p:origin x="-516" y="1092"/>
      </p:cViewPr>
      <p:guideLst>
        <p:guide orient="horz" pos="1026"/>
        <p:guide orient="horz" pos="3702"/>
        <p:guide orient="horz" pos="278"/>
        <p:guide orient="horz" pos="845"/>
        <p:guide pos="499"/>
        <p:guide pos="542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814" y="-102"/>
      </p:cViewPr>
      <p:guideLst>
        <p:guide orient="horz" pos="3072"/>
        <p:guide pos="210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87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607" y="0"/>
            <a:ext cx="2889938" cy="487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31838"/>
            <a:ext cx="4875212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909" y="4632960"/>
            <a:ext cx="5335270" cy="4389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4227"/>
            <a:ext cx="2889938" cy="487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607" y="9264227"/>
            <a:ext cx="2889938" cy="487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0B337F8C-F1B5-41B2-B7FA-E3F630D1DC3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48436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3492500" y="4041775"/>
            <a:ext cx="4822825" cy="1619250"/>
          </a:xfrm>
        </p:spPr>
        <p:txBody>
          <a:bodyPr/>
          <a:lstStyle>
            <a:lvl1pPr>
              <a:defRPr sz="3000" smtClean="0">
                <a:cs typeface="Arial" charset="0"/>
              </a:defRPr>
            </a:lvl1pPr>
          </a:lstStyle>
          <a:p>
            <a:r>
              <a:rPr lang="pl-PL" smtClean="0"/>
              <a:t>Kliknij, aby edytować styl wzorca tytułu</a:t>
            </a:r>
          </a:p>
        </p:txBody>
      </p:sp>
      <p:sp>
        <p:nvSpPr>
          <p:cNvPr id="80900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3492500" y="5661025"/>
            <a:ext cx="4822825" cy="719138"/>
          </a:xfrm>
        </p:spPr>
        <p:txBody>
          <a:bodyPr anchor="b"/>
          <a:lstStyle>
            <a:lvl1pPr marL="0" indent="0">
              <a:defRPr sz="1400" smtClean="0">
                <a:cs typeface="Arial" charset="0"/>
              </a:defRPr>
            </a:lvl1pPr>
          </a:lstStyle>
          <a:p>
            <a:r>
              <a:rPr lang="pl-PL" smtClean="0"/>
              <a:t>Kliknij, aby edytować styl wzorca podtytułu</a:t>
            </a:r>
          </a:p>
        </p:txBody>
      </p:sp>
      <p:pic>
        <p:nvPicPr>
          <p:cNvPr id="80908" name="Picture 12" descr="pko_ppt_korpobg3a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61175"/>
          </a:xfrm>
          <a:prstGeom prst="rect">
            <a:avLst/>
          </a:prstGeom>
          <a:noFill/>
        </p:spPr>
      </p:pic>
    </p:spTree>
  </p:cSld>
  <p:clrMapOvr>
    <a:masterClrMapping/>
  </p:clrMapOvr>
  <p:transition/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pko_ppt_korpologo02a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35713" y="5849938"/>
            <a:ext cx="2808287" cy="1008062"/>
          </a:xfrm>
          <a:prstGeom prst="rect">
            <a:avLst/>
          </a:prstGeom>
          <a:noFill/>
        </p:spPr>
      </p:pic>
      <p:pic>
        <p:nvPicPr>
          <p:cNvPr id="5" name="Picture 13" descr="pko_ppt_korpologo0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92838" y="0"/>
            <a:ext cx="2951162" cy="971550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79838" y="3429000"/>
            <a:ext cx="4678362" cy="1800225"/>
          </a:xfrm>
        </p:spPr>
        <p:txBody>
          <a:bodyPr/>
          <a:lstStyle>
            <a:lvl1pPr>
              <a:defRPr sz="2900">
                <a:solidFill>
                  <a:schemeClr val="tx1"/>
                </a:solidFill>
              </a:defRPr>
            </a:lvl1pPr>
          </a:lstStyle>
          <a:p>
            <a:pPr lvl="0"/>
            <a:r>
              <a:rPr lang="pl-PL" noProof="0" smtClean="0"/>
              <a:t>Kliknij, aby edytować styl wzorca tytułu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79838" y="5768975"/>
            <a:ext cx="4679950" cy="792163"/>
          </a:xfrm>
        </p:spPr>
        <p:txBody>
          <a:bodyPr/>
          <a:lstStyle>
            <a:lvl1pPr marL="0" indent="0">
              <a:buFont typeface="Arial" charset="0"/>
              <a:buNone/>
              <a:defRPr sz="1400"/>
            </a:lvl1pPr>
          </a:lstStyle>
          <a:p>
            <a:pPr lvl="0"/>
            <a:r>
              <a:rPr lang="pl-PL" noProof="0" smtClean="0"/>
              <a:t>Kliknij, aby edytować styl wzorca podtytułu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070CBF3-02D6-444E-91A5-86DD0C18A88A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12088" y="6308725"/>
            <a:ext cx="792162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latin typeface="PKO Bank Polski Rg" pitchFamily="34" charset="0"/>
              </a:defRPr>
            </a:lvl1pPr>
          </a:lstStyle>
          <a:p>
            <a:fld id="{AC095AAE-B0A4-45B7-AB27-4058E992943E}" type="slidenum">
              <a:rPr lang="pl-PL"/>
              <a:pPr/>
              <a:t>‹#›</a:t>
            </a:fld>
            <a:endParaRPr lang="pl-PL"/>
          </a:p>
        </p:txBody>
      </p:sp>
      <p:sp>
        <p:nvSpPr>
          <p:cNvPr id="2057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792163" y="441325"/>
            <a:ext cx="4932362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2058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92163" y="1628775"/>
            <a:ext cx="7813675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6" r:id="rId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PKO Bank Polski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PKO Bank Polski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PKO Bank Polski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tx2"/>
          </a:solidFill>
          <a:latin typeface="PKO Bank Polski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rgbClr val="273A7C"/>
          </a:solidFill>
          <a:latin typeface="PKO Bank Polski Rg" pitchFamily="50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rgbClr val="273A7C"/>
          </a:solidFill>
          <a:latin typeface="PKO Bank Polski Rg" pitchFamily="50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rgbClr val="273A7C"/>
          </a:solidFill>
          <a:latin typeface="PKO Bank Polski Rg" pitchFamily="50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rgbClr val="273A7C"/>
          </a:solidFill>
          <a:latin typeface="PKO Bank Polski Rg" pitchFamily="50" charset="0"/>
          <a:cs typeface="Arial" charset="0"/>
        </a:defRPr>
      </a:lvl9pPr>
    </p:titleStyle>
    <p:bodyStyle>
      <a:lvl1pPr marL="247650" indent="-2476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Arial" charset="0"/>
        <a:defRPr sz="1300">
          <a:solidFill>
            <a:schemeClr val="tx1"/>
          </a:solidFill>
          <a:latin typeface="+mn-lt"/>
          <a:ea typeface="+mn-ea"/>
          <a:cs typeface="+mn-cs"/>
        </a:defRPr>
      </a:lvl1pPr>
      <a:lvl2pPr marL="604838" indent="-2476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defRPr sz="1300">
          <a:solidFill>
            <a:schemeClr val="tx1"/>
          </a:solidFill>
          <a:latin typeface="+mn-lt"/>
          <a:cs typeface="+mn-cs"/>
        </a:defRPr>
      </a:lvl2pPr>
      <a:lvl3pPr marL="960438" indent="-2476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defRPr sz="1300">
          <a:solidFill>
            <a:schemeClr val="tx1"/>
          </a:solidFill>
          <a:latin typeface="+mn-lt"/>
          <a:cs typeface="+mn-cs"/>
        </a:defRPr>
      </a:lvl3pPr>
      <a:lvl4pPr marL="1328738" indent="-2476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defRPr sz="1300">
          <a:solidFill>
            <a:schemeClr val="tx1"/>
          </a:solidFill>
          <a:latin typeface="+mn-lt"/>
          <a:cs typeface="+mn-cs"/>
        </a:defRPr>
      </a:lvl4pPr>
      <a:lvl5pPr marL="1684338" indent="-2476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defRPr sz="13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202C"/>
        </a:buClr>
        <a:buChar char="»"/>
        <a:defRPr sz="13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202C"/>
        </a:buClr>
        <a:buChar char="»"/>
        <a:defRPr sz="13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202C"/>
        </a:buClr>
        <a:buChar char="»"/>
        <a:defRPr sz="13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202C"/>
        </a:buClr>
        <a:buChar char="»"/>
        <a:defRPr sz="13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dariusz.jaszczyk@pkobh.pl" TargetMode="External"/><Relationship Id="rId2" Type="http://schemas.openxmlformats.org/officeDocument/2006/relationships/hyperlink" Target="mailto:agnieszka.zdziennicka@pkobh.p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anna.zuk@pkobp.pl" TargetMode="External"/><Relationship Id="rId4" Type="http://schemas.openxmlformats.org/officeDocument/2006/relationships/hyperlink" Target="mailto:Ilona.wolyniec@pkobp.p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6"/>
          <p:cNvSpPr>
            <a:spLocks noGrp="1" noChangeArrowheads="1"/>
          </p:cNvSpPr>
          <p:nvPr>
            <p:ph type="ctrTitle"/>
          </p:nvPr>
        </p:nvSpPr>
        <p:spPr>
          <a:xfrm>
            <a:off x="3347864" y="3861048"/>
            <a:ext cx="5400600" cy="1080121"/>
          </a:xfrm>
        </p:spPr>
        <p:txBody>
          <a:bodyPr/>
          <a:lstStyle/>
          <a:p>
            <a:r>
              <a:rPr lang="pl-PL" altLang="pl-PL" sz="1800" kern="1200" dirty="0">
                <a:latin typeface="PKO Bank Polski" pitchFamily="34" charset="0"/>
                <a:ea typeface="+mn-ea"/>
              </a:rPr>
              <a:t>Informacja na temat obligacji krótkoterminowych </a:t>
            </a:r>
            <a:br>
              <a:rPr lang="pl-PL" altLang="pl-PL" sz="1800" kern="1200" dirty="0">
                <a:latin typeface="PKO Bank Polski" pitchFamily="34" charset="0"/>
                <a:ea typeface="+mn-ea"/>
              </a:rPr>
            </a:br>
            <a:r>
              <a:rPr lang="pl-PL" altLang="pl-PL" sz="1800" kern="1200" dirty="0">
                <a:latin typeface="PKO Bank Polski" pitchFamily="34" charset="0"/>
                <a:ea typeface="+mn-ea"/>
              </a:rPr>
              <a:t>PKO Banku Hipotecznego S.A. </a:t>
            </a:r>
            <a:r>
              <a:rPr lang="pl-PL" altLang="pl-PL" sz="1800" kern="1200" dirty="0" smtClean="0">
                <a:latin typeface="PKO Bank Polski" pitchFamily="34" charset="0"/>
                <a:ea typeface="+mn-ea"/>
              </a:rPr>
              <a:t>dla </a:t>
            </a:r>
            <a:r>
              <a:rPr lang="pl-PL" altLang="pl-PL" sz="1800" kern="1200" dirty="0">
                <a:latin typeface="PKO Bank Polski" pitchFamily="34" charset="0"/>
                <a:ea typeface="+mn-ea"/>
              </a:rPr>
              <a:t>Funduszy Poręczeniowych</a:t>
            </a:r>
            <a:endParaRPr lang="pl-PL" sz="1800" kern="1200" dirty="0">
              <a:latin typeface="PKO Bank Polski" pitchFamily="34" charset="0"/>
              <a:ea typeface="+mn-ea"/>
            </a:endParaRPr>
          </a:p>
        </p:txBody>
      </p:sp>
      <p:sp>
        <p:nvSpPr>
          <p:cNvPr id="7" name="Rectangle 27"/>
          <p:cNvSpPr>
            <a:spLocks noGrp="1" noChangeArrowheads="1"/>
          </p:cNvSpPr>
          <p:nvPr>
            <p:ph type="subTitle" idx="1"/>
          </p:nvPr>
        </p:nvSpPr>
        <p:spPr>
          <a:xfrm>
            <a:off x="3419872" y="5661248"/>
            <a:ext cx="4822825" cy="719138"/>
          </a:xfrm>
        </p:spPr>
        <p:txBody>
          <a:bodyPr/>
          <a:lstStyle/>
          <a:p>
            <a:pPr eaLnBrk="1" hangingPunct="1">
              <a:buFont typeface="Arial" pitchFamily="34" charset="0"/>
              <a:buNone/>
            </a:pPr>
            <a:r>
              <a:rPr lang="pl-PL" b="1" dirty="0" smtClean="0">
                <a:solidFill>
                  <a:schemeClr val="tx2"/>
                </a:solidFill>
                <a:cs typeface="Arial" pitchFamily="34" charset="0"/>
              </a:rPr>
              <a:t>listopad 2017</a:t>
            </a:r>
            <a:endParaRPr lang="pl-PL" b="1" dirty="0">
              <a:solidFill>
                <a:schemeClr val="tx2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ymbol zastępczy tekstu 2"/>
          <p:cNvSpPr txBox="1">
            <a:spLocks/>
          </p:cNvSpPr>
          <p:nvPr/>
        </p:nvSpPr>
        <p:spPr bwMode="auto">
          <a:xfrm>
            <a:off x="444500" y="3104964"/>
            <a:ext cx="8469321" cy="21242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pl-PL" sz="1100" dirty="0">
              <a:solidFill>
                <a:srgbClr val="000000"/>
              </a:solidFill>
              <a:latin typeface="PKOBankPolski-Regular" pitchFamily="2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47617" y="393134"/>
            <a:ext cx="6578376" cy="1154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pl-PL" sz="1600" b="1" dirty="0">
                <a:solidFill>
                  <a:schemeClr val="tx2"/>
                </a:solidFill>
              </a:rPr>
              <a:t>Obligacje własne PKO Banku Hipotecznego S.A. </a:t>
            </a:r>
            <a:br>
              <a:rPr lang="pl-PL" sz="1600" b="1" dirty="0">
                <a:solidFill>
                  <a:schemeClr val="tx2"/>
                </a:solidFill>
              </a:rPr>
            </a:br>
            <a:r>
              <a:rPr lang="pl-PL" sz="1600" b="1" dirty="0">
                <a:solidFill>
                  <a:schemeClr val="tx2"/>
                </a:solidFill>
              </a:rPr>
              <a:t>jako alternatywa dla lokaty bankowej</a:t>
            </a:r>
            <a:endParaRPr lang="pl-PL" sz="1600" b="1" kern="0" dirty="0">
              <a:solidFill>
                <a:schemeClr val="tx2"/>
              </a:solidFill>
              <a:latin typeface="PKO Bank Polski"/>
            </a:endParaRPr>
          </a:p>
        </p:txBody>
      </p:sp>
      <p:cxnSp>
        <p:nvCxnSpPr>
          <p:cNvPr id="5" name="Łącznik prosty 466"/>
          <p:cNvCxnSpPr/>
          <p:nvPr/>
        </p:nvCxnSpPr>
        <p:spPr>
          <a:xfrm>
            <a:off x="444500" y="1311275"/>
            <a:ext cx="8253413" cy="0"/>
          </a:xfrm>
          <a:prstGeom prst="line">
            <a:avLst/>
          </a:prstGeom>
          <a:ln w="9525">
            <a:solidFill>
              <a:schemeClr val="accent2">
                <a:lumMod val="90000"/>
                <a:lumOff val="1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Prostokąt 6"/>
          <p:cNvSpPr/>
          <p:nvPr/>
        </p:nvSpPr>
        <p:spPr>
          <a:xfrm>
            <a:off x="539206" y="1484784"/>
            <a:ext cx="8064000" cy="57606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algn="just" defTabSz="466725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1100" b="1" dirty="0" smtClean="0">
                <a:solidFill>
                  <a:srgbClr val="00468C"/>
                </a:solidFill>
              </a:rPr>
              <a:t>Typ obligacji: krótkoterminowe </a:t>
            </a:r>
            <a:r>
              <a:rPr lang="pl-PL" sz="1100" b="1" dirty="0">
                <a:solidFill>
                  <a:srgbClr val="00468C"/>
                </a:solidFill>
              </a:rPr>
              <a:t>obligacje zerokuponowe - </a:t>
            </a:r>
            <a:r>
              <a:rPr lang="pl-PL" sz="1100" dirty="0">
                <a:solidFill>
                  <a:srgbClr val="00468C"/>
                </a:solidFill>
              </a:rPr>
              <a:t>inwestor nabywa obligacje z ustalonym </a:t>
            </a:r>
            <a:r>
              <a:rPr lang="pl-PL" sz="1100" dirty="0" smtClean="0">
                <a:solidFill>
                  <a:srgbClr val="00468C"/>
                </a:solidFill>
              </a:rPr>
              <a:t>dyskontem. </a:t>
            </a:r>
            <a:br>
              <a:rPr lang="pl-PL" sz="1100" dirty="0" smtClean="0">
                <a:solidFill>
                  <a:srgbClr val="00468C"/>
                </a:solidFill>
              </a:rPr>
            </a:br>
            <a:r>
              <a:rPr lang="pl-PL" sz="1100" dirty="0" smtClean="0">
                <a:solidFill>
                  <a:srgbClr val="00468C"/>
                </a:solidFill>
              </a:rPr>
              <a:t>Obligacje </a:t>
            </a:r>
            <a:r>
              <a:rPr lang="pl-PL" sz="1100" dirty="0">
                <a:solidFill>
                  <a:srgbClr val="00468C"/>
                </a:solidFill>
              </a:rPr>
              <a:t>te nie posiadają żadnych </a:t>
            </a:r>
            <a:r>
              <a:rPr lang="pl-PL" sz="1100" dirty="0" smtClean="0">
                <a:solidFill>
                  <a:srgbClr val="00468C"/>
                </a:solidFill>
              </a:rPr>
              <a:t>kuponów, </a:t>
            </a:r>
            <a:r>
              <a:rPr lang="pl-PL" sz="1100" dirty="0">
                <a:solidFill>
                  <a:srgbClr val="00468C"/>
                </a:solidFill>
              </a:rPr>
              <a:t>a zyskiem inwestora jest różnica pomiędzy ceną emisji a ceną </a:t>
            </a:r>
            <a:r>
              <a:rPr lang="pl-PL" sz="1100" dirty="0" smtClean="0">
                <a:solidFill>
                  <a:srgbClr val="00468C"/>
                </a:solidFill>
              </a:rPr>
              <a:t>wykupu obligacji.</a:t>
            </a:r>
            <a:endParaRPr lang="pl-PL" sz="1100" dirty="0">
              <a:solidFill>
                <a:srgbClr val="00468C"/>
              </a:solidFill>
            </a:endParaRPr>
          </a:p>
        </p:txBody>
      </p:sp>
      <p:sp>
        <p:nvSpPr>
          <p:cNvPr id="8" name="Rectangle 17"/>
          <p:cNvSpPr/>
          <p:nvPr/>
        </p:nvSpPr>
        <p:spPr>
          <a:xfrm>
            <a:off x="539206" y="2240028"/>
            <a:ext cx="8064000" cy="360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defTabSz="466725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1100" b="1" dirty="0">
                <a:solidFill>
                  <a:srgbClr val="00468C"/>
                </a:solidFill>
              </a:rPr>
              <a:t>Cena </a:t>
            </a:r>
            <a:r>
              <a:rPr lang="pl-PL" sz="1100" b="1" dirty="0" smtClean="0">
                <a:solidFill>
                  <a:srgbClr val="00468C"/>
                </a:solidFill>
              </a:rPr>
              <a:t>emisji</a:t>
            </a:r>
            <a:r>
              <a:rPr lang="pl-PL" sz="1100" dirty="0" smtClean="0">
                <a:solidFill>
                  <a:srgbClr val="00468C"/>
                </a:solidFill>
              </a:rPr>
              <a:t>: niższa </a:t>
            </a:r>
            <a:r>
              <a:rPr lang="pl-PL" sz="1100" dirty="0">
                <a:solidFill>
                  <a:srgbClr val="00468C"/>
                </a:solidFill>
              </a:rPr>
              <a:t>od ceny </a:t>
            </a:r>
            <a:r>
              <a:rPr lang="pl-PL" sz="1100" dirty="0" smtClean="0">
                <a:solidFill>
                  <a:srgbClr val="00468C"/>
                </a:solidFill>
              </a:rPr>
              <a:t>wykupu – </a:t>
            </a:r>
            <a:r>
              <a:rPr lang="pl-PL" sz="1100" dirty="0">
                <a:solidFill>
                  <a:srgbClr val="00468C"/>
                </a:solidFill>
              </a:rPr>
              <a:t>inwestor realizuje cały </a:t>
            </a:r>
            <a:r>
              <a:rPr lang="pl-PL" sz="1100" dirty="0" smtClean="0">
                <a:solidFill>
                  <a:srgbClr val="00468C"/>
                </a:solidFill>
              </a:rPr>
              <a:t>zysk na koniec inwestycji, tak jak w przypadku lokaty bankowej. </a:t>
            </a:r>
            <a:endParaRPr lang="en-GB" sz="1100" dirty="0">
              <a:solidFill>
                <a:srgbClr val="00468C"/>
              </a:solidFill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544243"/>
              </p:ext>
            </p:extLst>
          </p:nvPr>
        </p:nvGraphicFramePr>
        <p:xfrm>
          <a:off x="537830" y="2770307"/>
          <a:ext cx="8063998" cy="12939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77313"/>
                <a:gridCol w="2146161"/>
                <a:gridCol w="763081"/>
                <a:gridCol w="2877443"/>
              </a:tblGrid>
              <a:tr h="321660"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 Okres </a:t>
                      </a:r>
                      <a:r>
                        <a:rPr lang="pl-PL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trwania </a:t>
                      </a:r>
                      <a:r>
                        <a:rPr lang="pl-PL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inwestycji</a:t>
                      </a:r>
                      <a:endParaRPr lang="pl-PL" sz="1100" b="1" i="0" u="none" strike="noStrike" dirty="0">
                        <a:solidFill>
                          <a:schemeClr val="bg1"/>
                        </a:solidFill>
                        <a:effectLst/>
                        <a:latin typeface="PKO Bank Polsk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Stawka </a:t>
                      </a:r>
                      <a:r>
                        <a:rPr lang="pl-PL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bazowa</a:t>
                      </a:r>
                      <a:endParaRPr lang="pl-PL" sz="1100" b="1" i="0" u="none" strike="noStrike" dirty="0">
                        <a:solidFill>
                          <a:schemeClr val="bg1"/>
                        </a:solidFill>
                        <a:effectLst/>
                        <a:latin typeface="PKO Bank Polsk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Marża</a:t>
                      </a:r>
                      <a:endParaRPr lang="pl-PL" sz="1100" b="1" i="0" u="none" strike="noStrike" dirty="0">
                        <a:solidFill>
                          <a:schemeClr val="bg1"/>
                        </a:solidFill>
                        <a:effectLst/>
                        <a:latin typeface="PKO Bank Polsk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Dyskonto ( oprocentowanie) na </a:t>
                      </a:r>
                      <a:r>
                        <a:rPr lang="pl-PL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dzień </a:t>
                      </a:r>
                      <a:r>
                        <a:rPr lang="pl-PL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21/11/17</a:t>
                      </a:r>
                      <a:r>
                        <a:rPr lang="pl-PL" sz="1100" b="1" u="none" strike="noStrike" baseline="30000" dirty="0" smtClean="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pl-PL" sz="1100" b="1" i="0" u="none" strike="noStrike" baseline="30000" dirty="0">
                        <a:solidFill>
                          <a:schemeClr val="bg1"/>
                        </a:solidFill>
                        <a:effectLst/>
                        <a:latin typeface="PKO Bank Polsk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</a:tr>
              <a:tr h="237276"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 1 </a:t>
                      </a:r>
                      <a:r>
                        <a:rPr lang="pl-PL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miesiąc</a:t>
                      </a:r>
                      <a:endParaRPr lang="pl-PL" sz="1100" b="1" i="0" u="none" strike="noStrike" dirty="0">
                        <a:solidFill>
                          <a:schemeClr val="bg1"/>
                        </a:solidFill>
                        <a:effectLst/>
                        <a:latin typeface="PKO Bank Polsk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Wibor</a:t>
                      </a:r>
                      <a:r>
                        <a:rPr lang="pl-PL" sz="11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 1M </a:t>
                      </a:r>
                      <a:endParaRPr lang="pl-PL" sz="1100" b="1" i="0" u="none" strike="noStrike" dirty="0">
                        <a:solidFill>
                          <a:schemeClr val="tx2"/>
                        </a:solidFill>
                        <a:effectLst/>
                        <a:latin typeface="PKO Bank Polski"/>
                      </a:endParaRPr>
                    </a:p>
                  </a:txBody>
                  <a:tcPr marL="9525" marR="9525" marT="9525" marB="0" anchor="b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15 </a:t>
                      </a:r>
                      <a:r>
                        <a:rPr lang="pl-PL" sz="1100" b="1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pb</a:t>
                      </a:r>
                      <a:endParaRPr lang="pl-PL" sz="1100" b="1" i="0" u="none" strike="noStrike" dirty="0">
                        <a:solidFill>
                          <a:schemeClr val="tx2"/>
                        </a:solidFill>
                        <a:effectLst/>
                        <a:latin typeface="PKO Bank Polski"/>
                      </a:endParaRP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1,81 % </a:t>
                      </a:r>
                      <a:r>
                        <a:rPr lang="pl-PL" sz="1100" b="1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p.a</a:t>
                      </a:r>
                      <a:r>
                        <a:rPr lang="pl-PL" sz="11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.</a:t>
                      </a:r>
                      <a:endParaRPr lang="pl-PL" sz="1100" b="1" i="0" u="none" strike="noStrike" dirty="0">
                        <a:solidFill>
                          <a:schemeClr val="tx2"/>
                        </a:solidFill>
                        <a:effectLst/>
                        <a:latin typeface="PKO Bank Polski"/>
                      </a:endParaRP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7276"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 3 </a:t>
                      </a:r>
                      <a:r>
                        <a:rPr lang="pl-PL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miesiące</a:t>
                      </a:r>
                      <a:endParaRPr lang="pl-PL" sz="1100" b="1" i="0" u="none" strike="noStrike" dirty="0">
                        <a:solidFill>
                          <a:schemeClr val="bg1"/>
                        </a:solidFill>
                        <a:effectLst/>
                        <a:latin typeface="PKO Bank Polsk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Wibor</a:t>
                      </a:r>
                      <a:r>
                        <a:rPr lang="pl-PL" sz="11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 3M</a:t>
                      </a:r>
                      <a:endParaRPr lang="pl-PL" sz="1100" b="1" i="0" u="none" strike="noStrike" dirty="0">
                        <a:solidFill>
                          <a:schemeClr val="tx2"/>
                        </a:solidFill>
                        <a:effectLst/>
                        <a:latin typeface="PKO Bank Polski"/>
                      </a:endParaRPr>
                    </a:p>
                  </a:txBody>
                  <a:tcPr marL="9525" marR="9525" marT="9525" marB="0" anchor="b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20 </a:t>
                      </a:r>
                      <a:r>
                        <a:rPr lang="pl-PL" sz="1100" b="1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pb</a:t>
                      </a:r>
                      <a:endParaRPr lang="pl-PL" sz="1100" b="1" i="0" u="none" strike="noStrike" dirty="0">
                        <a:solidFill>
                          <a:schemeClr val="tx2"/>
                        </a:solidFill>
                        <a:effectLst/>
                        <a:latin typeface="PKO Bank Polski"/>
                      </a:endParaRP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1,93% </a:t>
                      </a:r>
                      <a:r>
                        <a:rPr lang="pl-PL" sz="1100" b="1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p.a</a:t>
                      </a:r>
                      <a:r>
                        <a:rPr lang="pl-PL" sz="11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.</a:t>
                      </a:r>
                      <a:endParaRPr lang="pl-PL" sz="1100" b="1" i="0" u="none" strike="noStrike" dirty="0">
                        <a:solidFill>
                          <a:schemeClr val="tx2"/>
                        </a:solidFill>
                        <a:effectLst/>
                        <a:latin typeface="PKO Bank Polski"/>
                      </a:endParaRP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7276"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baseline="0" dirty="0" smtClean="0">
                          <a:solidFill>
                            <a:schemeClr val="bg1"/>
                          </a:solidFill>
                          <a:effectLst/>
                        </a:rPr>
                        <a:t> 6</a:t>
                      </a:r>
                      <a:r>
                        <a:rPr lang="pl-PL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pl-PL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miesięcy</a:t>
                      </a:r>
                      <a:endParaRPr lang="pl-PL" sz="1100" b="1" i="0" u="none" strike="noStrike" dirty="0">
                        <a:solidFill>
                          <a:schemeClr val="bg1"/>
                        </a:solidFill>
                        <a:effectLst/>
                        <a:latin typeface="PKO Bank Polsk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Wibor</a:t>
                      </a:r>
                      <a:r>
                        <a:rPr lang="pl-PL" sz="11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 6M</a:t>
                      </a:r>
                      <a:endParaRPr lang="pl-PL" sz="1100" b="1" i="0" u="none" strike="noStrike" dirty="0">
                        <a:solidFill>
                          <a:schemeClr val="tx2"/>
                        </a:solidFill>
                        <a:effectLst/>
                        <a:latin typeface="PKO Bank Polski"/>
                      </a:endParaRPr>
                    </a:p>
                  </a:txBody>
                  <a:tcPr marL="9525" marR="9525" marT="9525" marB="0" anchor="b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>
                          <a:solidFill>
                            <a:schemeClr val="tx2"/>
                          </a:solidFill>
                          <a:effectLst/>
                        </a:rPr>
                        <a:t>25 pb</a:t>
                      </a:r>
                      <a:endParaRPr lang="pl-PL" sz="1100" b="1" i="0" u="none" strike="noStrike">
                        <a:solidFill>
                          <a:schemeClr val="tx2"/>
                        </a:solidFill>
                        <a:effectLst/>
                        <a:latin typeface="PKO Bank Polski"/>
                      </a:endParaRP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2,06% </a:t>
                      </a:r>
                      <a:r>
                        <a:rPr lang="pl-PL" sz="1100" b="1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p.a</a:t>
                      </a:r>
                      <a:r>
                        <a:rPr lang="pl-PL" sz="11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.</a:t>
                      </a:r>
                      <a:endParaRPr lang="pl-PL" sz="1100" b="1" i="0" u="none" strike="noStrike" dirty="0">
                        <a:solidFill>
                          <a:schemeClr val="tx2"/>
                        </a:solidFill>
                        <a:effectLst/>
                        <a:latin typeface="PKO Bank Polski"/>
                      </a:endParaRP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37276"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 12 </a:t>
                      </a:r>
                      <a:r>
                        <a:rPr lang="pl-PL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miesięcy</a:t>
                      </a:r>
                      <a:endParaRPr lang="pl-PL" sz="1100" b="1" i="0" u="none" strike="noStrike" dirty="0">
                        <a:solidFill>
                          <a:schemeClr val="bg1"/>
                        </a:solidFill>
                        <a:effectLst/>
                        <a:latin typeface="PKO Bank Polski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Wibor</a:t>
                      </a:r>
                      <a:r>
                        <a:rPr lang="pl-PL" sz="11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 6M </a:t>
                      </a:r>
                      <a:endParaRPr lang="pl-PL" sz="1100" b="1" i="0" u="none" strike="noStrike" dirty="0">
                        <a:solidFill>
                          <a:schemeClr val="tx2"/>
                        </a:solidFill>
                        <a:effectLst/>
                        <a:latin typeface="PKO Bank Polski"/>
                      </a:endParaRPr>
                    </a:p>
                  </a:txBody>
                  <a:tcPr marL="9525" marR="9525" marT="9525" marB="0" anchor="b"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>
                          <a:solidFill>
                            <a:schemeClr val="tx2"/>
                          </a:solidFill>
                          <a:effectLst/>
                        </a:rPr>
                        <a:t>30 pb</a:t>
                      </a:r>
                      <a:endParaRPr lang="pl-PL" sz="1100" b="1" i="0" u="none" strike="noStrike">
                        <a:solidFill>
                          <a:schemeClr val="tx2"/>
                        </a:solidFill>
                        <a:effectLst/>
                        <a:latin typeface="PKO Bank Polski"/>
                      </a:endParaRP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2,11% </a:t>
                      </a:r>
                      <a:r>
                        <a:rPr lang="pl-PL" sz="1100" b="1" u="none" strike="noStrike" dirty="0" err="1">
                          <a:solidFill>
                            <a:schemeClr val="tx2"/>
                          </a:solidFill>
                          <a:effectLst/>
                        </a:rPr>
                        <a:t>p.a</a:t>
                      </a:r>
                      <a:r>
                        <a:rPr lang="pl-PL" sz="1100" b="1" u="none" strike="noStrike" dirty="0">
                          <a:solidFill>
                            <a:schemeClr val="tx2"/>
                          </a:solidFill>
                          <a:effectLst/>
                        </a:rPr>
                        <a:t>.</a:t>
                      </a:r>
                      <a:endParaRPr lang="pl-PL" sz="1100" b="1" i="0" u="none" strike="noStrike" dirty="0">
                        <a:solidFill>
                          <a:schemeClr val="tx2"/>
                        </a:solidFill>
                        <a:effectLst/>
                        <a:latin typeface="PKO Bank Polski"/>
                      </a:endParaRPr>
                    </a:p>
                  </a:txBody>
                  <a:tcPr marL="9525" marR="9525" marT="9525" marB="0" anchor="b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" name="Rectangle 23"/>
          <p:cNvSpPr/>
          <p:nvPr/>
        </p:nvSpPr>
        <p:spPr>
          <a:xfrm>
            <a:off x="537829" y="4221088"/>
            <a:ext cx="8064000" cy="360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defTabSz="466725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1100" b="1" dirty="0">
                <a:solidFill>
                  <a:srgbClr val="00468C"/>
                </a:solidFill>
              </a:rPr>
              <a:t>Minimalna kwota </a:t>
            </a:r>
            <a:r>
              <a:rPr lang="pl-PL" sz="1100" b="1" dirty="0" smtClean="0">
                <a:solidFill>
                  <a:srgbClr val="00468C"/>
                </a:solidFill>
              </a:rPr>
              <a:t>inwestycji: </a:t>
            </a:r>
            <a:r>
              <a:rPr lang="pl-PL" sz="1100" dirty="0" smtClean="0">
                <a:solidFill>
                  <a:srgbClr val="00468C"/>
                </a:solidFill>
              </a:rPr>
              <a:t>100.000 PLN</a:t>
            </a:r>
            <a:endParaRPr lang="en-GB" sz="1100" baseline="30000" dirty="0">
              <a:solidFill>
                <a:srgbClr val="00468C"/>
              </a:solidFill>
            </a:endParaRPr>
          </a:p>
        </p:txBody>
      </p:sp>
      <p:sp>
        <p:nvSpPr>
          <p:cNvPr id="11" name="Rectangle 23"/>
          <p:cNvSpPr/>
          <p:nvPr/>
        </p:nvSpPr>
        <p:spPr>
          <a:xfrm>
            <a:off x="537829" y="4815144"/>
            <a:ext cx="8064000" cy="360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defTabSz="466725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1100" b="1" dirty="0" smtClean="0">
                <a:solidFill>
                  <a:srgbClr val="00468C"/>
                </a:solidFill>
              </a:rPr>
              <a:t>Płynność: </a:t>
            </a:r>
            <a:r>
              <a:rPr lang="pl-PL" sz="1100" dirty="0" smtClean="0">
                <a:solidFill>
                  <a:srgbClr val="00468C"/>
                </a:solidFill>
              </a:rPr>
              <a:t>możliwość wcześniejszej odsprzedaży do PKO Banku Polskiego w każdym momencie trwania inwestycji.</a:t>
            </a:r>
            <a:endParaRPr lang="en-GB" sz="1100" baseline="30000" dirty="0">
              <a:solidFill>
                <a:srgbClr val="00468C"/>
              </a:solidFill>
            </a:endParaRPr>
          </a:p>
        </p:txBody>
      </p:sp>
      <p:sp>
        <p:nvSpPr>
          <p:cNvPr id="12" name="Rectangle 26"/>
          <p:cNvSpPr/>
          <p:nvPr/>
        </p:nvSpPr>
        <p:spPr>
          <a:xfrm>
            <a:off x="537829" y="5409200"/>
            <a:ext cx="8064000" cy="3600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000" tIns="72000" rIns="72000" bIns="72000" numCol="1" spcCol="1270" anchor="ctr" anchorCtr="0">
            <a:noAutofit/>
          </a:bodyPr>
          <a:lstStyle/>
          <a:p>
            <a:pPr defTabSz="466725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1100" b="1" dirty="0" smtClean="0">
                <a:solidFill>
                  <a:srgbClr val="00468C"/>
                </a:solidFill>
              </a:rPr>
              <a:t>Rating inwestycyjny  </a:t>
            </a:r>
            <a:r>
              <a:rPr lang="pl-PL" sz="1100" b="1" dirty="0" err="1">
                <a:solidFill>
                  <a:srgbClr val="00468C"/>
                </a:solidFill>
              </a:rPr>
              <a:t>Moody’s</a:t>
            </a:r>
            <a:r>
              <a:rPr lang="pl-PL" sz="1100" b="1" dirty="0">
                <a:solidFill>
                  <a:srgbClr val="00468C"/>
                </a:solidFill>
              </a:rPr>
              <a:t> dla PKO Banku </a:t>
            </a:r>
            <a:r>
              <a:rPr lang="pl-PL" sz="1100" b="1" dirty="0" smtClean="0">
                <a:solidFill>
                  <a:srgbClr val="00468C"/>
                </a:solidFill>
              </a:rPr>
              <a:t>Hipotecznego: </a:t>
            </a:r>
            <a:r>
              <a:rPr lang="pl-PL" sz="1100" dirty="0" smtClean="0">
                <a:solidFill>
                  <a:srgbClr val="00468C"/>
                </a:solidFill>
              </a:rPr>
              <a:t>Baa1/P-2</a:t>
            </a:r>
            <a:endParaRPr lang="en-GB" sz="1100" baseline="30000" dirty="0">
              <a:solidFill>
                <a:srgbClr val="00468C"/>
              </a:solidFill>
            </a:endParaRPr>
          </a:p>
        </p:txBody>
      </p:sp>
      <p:cxnSp>
        <p:nvCxnSpPr>
          <p:cNvPr id="13" name="Łącznik prostoliniowy 12"/>
          <p:cNvCxnSpPr/>
          <p:nvPr/>
        </p:nvCxnSpPr>
        <p:spPr>
          <a:xfrm>
            <a:off x="492546" y="5949280"/>
            <a:ext cx="8004412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e tekstowe 13"/>
          <p:cNvSpPr txBox="1"/>
          <p:nvPr/>
        </p:nvSpPr>
        <p:spPr>
          <a:xfrm>
            <a:off x="492546" y="5949280"/>
            <a:ext cx="81154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z="800" dirty="0" smtClean="0">
                <a:solidFill>
                  <a:schemeClr val="tx2"/>
                </a:solidFill>
                <a:cs typeface="Arial" pitchFamily="34" charset="0"/>
              </a:rPr>
              <a:t>1. Wyliczenia oparte na  stawce referencyjnej  </a:t>
            </a:r>
            <a:r>
              <a:rPr lang="pl-PL" sz="800" dirty="0" err="1" smtClean="0">
                <a:solidFill>
                  <a:schemeClr val="tx2"/>
                </a:solidFill>
                <a:cs typeface="Arial" pitchFamily="34" charset="0"/>
              </a:rPr>
              <a:t>Wibor</a:t>
            </a:r>
            <a:r>
              <a:rPr lang="pl-PL" sz="800" dirty="0" smtClean="0">
                <a:solidFill>
                  <a:schemeClr val="tx2"/>
                </a:solidFill>
                <a:cs typeface="Arial" pitchFamily="34" charset="0"/>
              </a:rPr>
              <a:t>  z  dnia  21/11/2017</a:t>
            </a:r>
          </a:p>
        </p:txBody>
      </p:sp>
    </p:spTree>
    <p:extLst>
      <p:ext uri="{BB962C8B-B14F-4D97-AF65-F5344CB8AC3E}">
        <p14:creationId xmlns:p14="http://schemas.microsoft.com/office/powerpoint/2010/main" val="2162947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462037" y="404664"/>
            <a:ext cx="5282232" cy="1154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pl-PL" sz="1600" b="1" dirty="0">
                <a:solidFill>
                  <a:schemeClr val="tx2"/>
                </a:solidFill>
              </a:rPr>
              <a:t>Rentowność inwestycji w krótkoterminowe obligacje </a:t>
            </a:r>
            <a:r>
              <a:rPr lang="pl-PL" sz="1600" b="1" dirty="0" smtClean="0">
                <a:solidFill>
                  <a:schemeClr val="tx2"/>
                </a:solidFill>
              </a:rPr>
              <a:t/>
            </a:r>
            <a:br>
              <a:rPr lang="pl-PL" sz="1600" b="1" dirty="0" smtClean="0">
                <a:solidFill>
                  <a:schemeClr val="tx2"/>
                </a:solidFill>
              </a:rPr>
            </a:br>
            <a:r>
              <a:rPr lang="pl-PL" sz="1600" b="1" dirty="0" smtClean="0">
                <a:solidFill>
                  <a:schemeClr val="tx2"/>
                </a:solidFill>
              </a:rPr>
              <a:t>PKO </a:t>
            </a:r>
            <a:r>
              <a:rPr lang="pl-PL" sz="1600" b="1" dirty="0">
                <a:solidFill>
                  <a:schemeClr val="tx2"/>
                </a:solidFill>
              </a:rPr>
              <a:t>Banku Hipotecznego</a:t>
            </a:r>
          </a:p>
        </p:txBody>
      </p:sp>
      <p:cxnSp>
        <p:nvCxnSpPr>
          <p:cNvPr id="4" name="Łącznik prosty 466"/>
          <p:cNvCxnSpPr/>
          <p:nvPr/>
        </p:nvCxnSpPr>
        <p:spPr>
          <a:xfrm>
            <a:off x="444500" y="1311275"/>
            <a:ext cx="8253413" cy="0"/>
          </a:xfrm>
          <a:prstGeom prst="line">
            <a:avLst/>
          </a:prstGeom>
          <a:ln w="9525">
            <a:solidFill>
              <a:schemeClr val="accent2">
                <a:lumMod val="90000"/>
                <a:lumOff val="1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462037" y="1558249"/>
            <a:ext cx="8064897" cy="136815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100" dirty="0">
                <a:solidFill>
                  <a:schemeClr val="tx2"/>
                </a:solidFill>
              </a:rPr>
              <a:t>Obligacje zerokuponowe są emitowane z dyskontem, czyli ceną emisyjną niższą niż cena nominalna, a następnie wykupowane </a:t>
            </a:r>
            <a:r>
              <a:rPr lang="pl-PL" sz="1100" dirty="0" smtClean="0">
                <a:solidFill>
                  <a:schemeClr val="tx2"/>
                </a:solidFill>
              </a:rPr>
              <a:t/>
            </a:r>
            <a:br>
              <a:rPr lang="pl-PL" sz="1100" dirty="0" smtClean="0">
                <a:solidFill>
                  <a:schemeClr val="tx2"/>
                </a:solidFill>
              </a:rPr>
            </a:br>
            <a:r>
              <a:rPr lang="pl-PL" sz="1100" dirty="0" smtClean="0">
                <a:solidFill>
                  <a:schemeClr val="tx2"/>
                </a:solidFill>
              </a:rPr>
              <a:t>po </a:t>
            </a:r>
            <a:r>
              <a:rPr lang="pl-PL" sz="1100" dirty="0">
                <a:solidFill>
                  <a:schemeClr val="tx2"/>
                </a:solidFill>
              </a:rPr>
              <a:t>ich wartości nominalnej. Zamiast wypłacanych regularnie odsetek inwestor otrzymuje jednorazową płatność w terminie zapadalności obligacji, która jest równa cenie zakupu powiększonej o dyskonto. </a:t>
            </a:r>
            <a:endParaRPr lang="pl-PL" sz="1100" dirty="0" smtClean="0">
              <a:solidFill>
                <a:schemeClr val="tx2"/>
              </a:solidFill>
            </a:endParaRPr>
          </a:p>
          <a:p>
            <a:r>
              <a:rPr lang="pl-PL" sz="1100" dirty="0" smtClean="0">
                <a:solidFill>
                  <a:schemeClr val="tx2"/>
                </a:solidFill>
              </a:rPr>
              <a:t/>
            </a:r>
            <a:br>
              <a:rPr lang="pl-PL" sz="1100" dirty="0" smtClean="0">
                <a:solidFill>
                  <a:schemeClr val="tx2"/>
                </a:solidFill>
              </a:rPr>
            </a:br>
            <a:r>
              <a:rPr lang="pl-PL" sz="1100" b="1" dirty="0" smtClean="0">
                <a:solidFill>
                  <a:schemeClr val="tx2"/>
                </a:solidFill>
              </a:rPr>
              <a:t>Wyłączny </a:t>
            </a:r>
            <a:r>
              <a:rPr lang="pl-PL" sz="1100" b="1" dirty="0">
                <a:solidFill>
                  <a:schemeClr val="tx2"/>
                </a:solidFill>
              </a:rPr>
              <a:t>zysk z tych instrumentów stanowi zatem różnica pomiędzy ceną emisyjną, a ceną wykupu obligacji przez Emitenta. </a:t>
            </a:r>
          </a:p>
        </p:txBody>
      </p:sp>
      <p:sp>
        <p:nvSpPr>
          <p:cNvPr id="8" name="Prostokąt 7"/>
          <p:cNvSpPr/>
          <p:nvPr/>
        </p:nvSpPr>
        <p:spPr>
          <a:xfrm>
            <a:off x="462037" y="3206502"/>
            <a:ext cx="8064897" cy="255860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1100" b="1" dirty="0" smtClean="0">
                <a:solidFill>
                  <a:schemeClr val="tx2"/>
                </a:solidFill>
              </a:rPr>
              <a:t>Przykład na obliczanie dyskonta i ceny obligacji:</a:t>
            </a:r>
            <a:endParaRPr lang="pl-PL" sz="1100" b="1" dirty="0">
              <a:solidFill>
                <a:schemeClr val="tx2"/>
              </a:solidFill>
            </a:endParaRPr>
          </a:p>
          <a:p>
            <a:endParaRPr lang="pl-PL" sz="1100" dirty="0">
              <a:solidFill>
                <a:schemeClr val="tx2"/>
              </a:solidFill>
            </a:endParaRPr>
          </a:p>
          <a:p>
            <a:r>
              <a:rPr lang="pl-PL" sz="1100" dirty="0">
                <a:solidFill>
                  <a:schemeClr val="tx2"/>
                </a:solidFill>
              </a:rPr>
              <a:t>Przyjmując, że wartość nominalna </a:t>
            </a:r>
            <a:r>
              <a:rPr lang="pl-PL" sz="1100" dirty="0" smtClean="0">
                <a:solidFill>
                  <a:schemeClr val="tx2"/>
                </a:solidFill>
              </a:rPr>
              <a:t>rocznej  </a:t>
            </a:r>
            <a:r>
              <a:rPr lang="pl-PL" sz="1100" dirty="0">
                <a:solidFill>
                  <a:schemeClr val="tx2"/>
                </a:solidFill>
              </a:rPr>
              <a:t>obligacji  zerokuponowej wynosi </a:t>
            </a:r>
            <a:r>
              <a:rPr lang="pl-PL" sz="1100" dirty="0" smtClean="0">
                <a:solidFill>
                  <a:schemeClr val="tx2"/>
                </a:solidFill>
              </a:rPr>
              <a:t>100.000 </a:t>
            </a:r>
            <a:r>
              <a:rPr lang="pl-PL" sz="1100" dirty="0">
                <a:solidFill>
                  <a:schemeClr val="tx2"/>
                </a:solidFill>
              </a:rPr>
              <a:t>zł, a wymagana przez inwestora stopa zwrotu wynosi </a:t>
            </a:r>
            <a:r>
              <a:rPr lang="pl-PL" sz="1100" dirty="0" smtClean="0">
                <a:solidFill>
                  <a:schemeClr val="tx2"/>
                </a:solidFill>
              </a:rPr>
              <a:t>2,11% </a:t>
            </a:r>
            <a:r>
              <a:rPr lang="pl-PL" sz="1100" dirty="0">
                <a:solidFill>
                  <a:schemeClr val="tx2"/>
                </a:solidFill>
              </a:rPr>
              <a:t>w skali roku, jaką cenę powinien zapłacić inwestor za obligację? Ile wynosi dyskonto tej obligacji?</a:t>
            </a:r>
          </a:p>
          <a:p>
            <a:endParaRPr lang="pl-PL" sz="1100" dirty="0">
              <a:solidFill>
                <a:schemeClr val="tx2"/>
              </a:solidFill>
            </a:endParaRPr>
          </a:p>
          <a:p>
            <a:endParaRPr lang="pl-PL" sz="1100" dirty="0">
              <a:solidFill>
                <a:schemeClr val="tx2"/>
              </a:solidFill>
            </a:endParaRPr>
          </a:p>
          <a:p>
            <a:r>
              <a:rPr lang="pl-PL" sz="1100" b="1" dirty="0">
                <a:solidFill>
                  <a:schemeClr val="tx2"/>
                </a:solidFill>
              </a:rPr>
              <a:t>Cena obligacji:                  </a:t>
            </a:r>
            <a:r>
              <a:rPr lang="pl-PL" sz="1100" dirty="0" smtClean="0">
                <a:solidFill>
                  <a:schemeClr val="tx2"/>
                </a:solidFill>
              </a:rPr>
              <a:t>100.000 zł/(1+0,0211)</a:t>
            </a:r>
            <a:r>
              <a:rPr lang="pl-PL" sz="1100" baseline="30000" dirty="0" smtClean="0">
                <a:solidFill>
                  <a:schemeClr val="tx2"/>
                </a:solidFill>
              </a:rPr>
              <a:t>1</a:t>
            </a:r>
            <a:r>
              <a:rPr lang="pl-PL" sz="1100" dirty="0" smtClean="0">
                <a:solidFill>
                  <a:schemeClr val="tx2"/>
                </a:solidFill>
              </a:rPr>
              <a:t> </a:t>
            </a:r>
            <a:r>
              <a:rPr lang="pl-PL" sz="1100" dirty="0">
                <a:solidFill>
                  <a:schemeClr val="tx2"/>
                </a:solidFill>
              </a:rPr>
              <a:t>= </a:t>
            </a:r>
            <a:r>
              <a:rPr lang="pl-PL" sz="1100" dirty="0" smtClean="0">
                <a:solidFill>
                  <a:schemeClr val="tx2"/>
                </a:solidFill>
              </a:rPr>
              <a:t>97.933,60 </a:t>
            </a:r>
            <a:r>
              <a:rPr lang="pl-PL" sz="1100" dirty="0">
                <a:solidFill>
                  <a:schemeClr val="tx2"/>
                </a:solidFill>
              </a:rPr>
              <a:t>zł</a:t>
            </a:r>
          </a:p>
          <a:p>
            <a:endParaRPr lang="pl-PL" sz="1100" dirty="0">
              <a:solidFill>
                <a:schemeClr val="tx2"/>
              </a:solidFill>
            </a:endParaRPr>
          </a:p>
          <a:p>
            <a:r>
              <a:rPr lang="pl-PL" sz="1100" b="1" dirty="0">
                <a:solidFill>
                  <a:schemeClr val="tx2"/>
                </a:solidFill>
              </a:rPr>
              <a:t>Dyskonto:                          </a:t>
            </a:r>
            <a:r>
              <a:rPr lang="pl-PL" sz="1100" dirty="0" smtClean="0">
                <a:solidFill>
                  <a:schemeClr val="tx2"/>
                </a:solidFill>
              </a:rPr>
              <a:t>100.000 zł </a:t>
            </a:r>
            <a:r>
              <a:rPr lang="pl-PL" sz="1100" dirty="0">
                <a:solidFill>
                  <a:schemeClr val="tx2"/>
                </a:solidFill>
              </a:rPr>
              <a:t>– </a:t>
            </a:r>
            <a:r>
              <a:rPr lang="pl-PL" sz="1100" dirty="0" smtClean="0">
                <a:solidFill>
                  <a:schemeClr val="tx2"/>
                </a:solidFill>
              </a:rPr>
              <a:t>97.933,60 </a:t>
            </a:r>
            <a:r>
              <a:rPr lang="pl-PL" sz="1100" dirty="0">
                <a:solidFill>
                  <a:schemeClr val="tx2"/>
                </a:solidFill>
              </a:rPr>
              <a:t>zł </a:t>
            </a:r>
            <a:r>
              <a:rPr lang="pl-PL" sz="1100" dirty="0" smtClean="0">
                <a:solidFill>
                  <a:schemeClr val="tx2"/>
                </a:solidFill>
              </a:rPr>
              <a:t>= 2.066,40 zł</a:t>
            </a:r>
            <a:endParaRPr lang="pl-PL" sz="1100" dirty="0">
              <a:solidFill>
                <a:schemeClr val="tx2"/>
              </a:solidFill>
            </a:endParaRPr>
          </a:p>
          <a:p>
            <a:endParaRPr lang="pl-PL" sz="1100" dirty="0">
              <a:solidFill>
                <a:schemeClr val="tx2"/>
              </a:solidFill>
            </a:endParaRPr>
          </a:p>
          <a:p>
            <a:r>
              <a:rPr lang="pl-PL" sz="1100" dirty="0">
                <a:solidFill>
                  <a:schemeClr val="tx2"/>
                </a:solidFill>
              </a:rPr>
              <a:t>Odpowiedź: Dyskonto obligacji wynosi </a:t>
            </a:r>
            <a:r>
              <a:rPr lang="pl-PL" sz="1100" dirty="0" smtClean="0">
                <a:solidFill>
                  <a:schemeClr val="tx2"/>
                </a:solidFill>
              </a:rPr>
              <a:t>2.066,40 </a:t>
            </a:r>
            <a:r>
              <a:rPr lang="pl-PL" sz="1100" dirty="0">
                <a:solidFill>
                  <a:schemeClr val="tx2"/>
                </a:solidFill>
              </a:rPr>
              <a:t>zł. Inwestor wymagający stopy zwrotu na poziomie </a:t>
            </a:r>
            <a:r>
              <a:rPr lang="pl-PL" sz="1100" dirty="0" smtClean="0">
                <a:solidFill>
                  <a:schemeClr val="tx2"/>
                </a:solidFill>
              </a:rPr>
              <a:t>2,11% w skali roku </a:t>
            </a:r>
            <a:r>
              <a:rPr lang="pl-PL" sz="1100" dirty="0">
                <a:solidFill>
                  <a:schemeClr val="tx2"/>
                </a:solidFill>
              </a:rPr>
              <a:t>powinien </a:t>
            </a:r>
            <a:r>
              <a:rPr lang="pl-PL" sz="1100" dirty="0" smtClean="0">
                <a:solidFill>
                  <a:schemeClr val="tx2"/>
                </a:solidFill>
              </a:rPr>
              <a:t>nabyć tę </a:t>
            </a:r>
            <a:r>
              <a:rPr lang="pl-PL" sz="1100" dirty="0">
                <a:solidFill>
                  <a:schemeClr val="tx2"/>
                </a:solidFill>
              </a:rPr>
              <a:t>obligację po cenie </a:t>
            </a:r>
            <a:r>
              <a:rPr lang="pl-PL" sz="1100" dirty="0" smtClean="0">
                <a:solidFill>
                  <a:schemeClr val="tx2"/>
                </a:solidFill>
              </a:rPr>
              <a:t>wynoszącej </a:t>
            </a:r>
            <a:r>
              <a:rPr lang="pl-PL" sz="1100" dirty="0">
                <a:solidFill>
                  <a:schemeClr val="tx2"/>
                </a:solidFill>
              </a:rPr>
              <a:t>maksymalnie </a:t>
            </a:r>
            <a:r>
              <a:rPr lang="pl-PL" sz="1100" dirty="0" smtClean="0">
                <a:solidFill>
                  <a:schemeClr val="tx2"/>
                </a:solidFill>
              </a:rPr>
              <a:t>97.933,60 </a:t>
            </a:r>
            <a:r>
              <a:rPr lang="pl-PL" sz="1100" dirty="0">
                <a:solidFill>
                  <a:schemeClr val="tx2"/>
                </a:solidFill>
              </a:rPr>
              <a:t>zł.</a:t>
            </a:r>
          </a:p>
        </p:txBody>
      </p:sp>
    </p:spTree>
    <p:extLst>
      <p:ext uri="{BB962C8B-B14F-4D97-AF65-F5344CB8AC3E}">
        <p14:creationId xmlns:p14="http://schemas.microsoft.com/office/powerpoint/2010/main" val="64474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2"/>
          <p:cNvSpPr txBox="1">
            <a:spLocks noChangeArrowheads="1"/>
          </p:cNvSpPr>
          <p:nvPr/>
        </p:nvSpPr>
        <p:spPr bwMode="auto">
          <a:xfrm>
            <a:off x="444500" y="406219"/>
            <a:ext cx="5746190" cy="1154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pl-PL" sz="1600" b="1" dirty="0">
                <a:solidFill>
                  <a:schemeClr val="tx2"/>
                </a:solidFill>
              </a:rPr>
              <a:t>Inwestycja</a:t>
            </a:r>
            <a:r>
              <a:rPr lang="pl-PL" sz="1600" dirty="0">
                <a:solidFill>
                  <a:schemeClr val="tx2"/>
                </a:solidFill>
              </a:rPr>
              <a:t> </a:t>
            </a:r>
            <a:r>
              <a:rPr lang="pl-PL" sz="1600" b="1" dirty="0">
                <a:solidFill>
                  <a:schemeClr val="tx2"/>
                </a:solidFill>
              </a:rPr>
              <a:t>w obligacje PKO Banku Hipotecznego S.A. – wymagane dokumenty</a:t>
            </a:r>
          </a:p>
        </p:txBody>
      </p:sp>
      <p:cxnSp>
        <p:nvCxnSpPr>
          <p:cNvPr id="27" name="Łącznik prosty 466"/>
          <p:cNvCxnSpPr/>
          <p:nvPr/>
        </p:nvCxnSpPr>
        <p:spPr>
          <a:xfrm>
            <a:off x="444500" y="1311275"/>
            <a:ext cx="8253413" cy="0"/>
          </a:xfrm>
          <a:prstGeom prst="line">
            <a:avLst/>
          </a:prstGeom>
          <a:ln w="9525">
            <a:solidFill>
              <a:schemeClr val="accent2">
                <a:lumMod val="90000"/>
                <a:lumOff val="1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Prostokąt 2"/>
          <p:cNvSpPr/>
          <p:nvPr/>
        </p:nvSpPr>
        <p:spPr>
          <a:xfrm>
            <a:off x="678721" y="1749760"/>
            <a:ext cx="747482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chemeClr val="tx2"/>
                </a:solidFill>
              </a:rPr>
              <a:t>Umowa rachunku bieżącego w PKO Banku Polskim S.A.</a:t>
            </a:r>
            <a:br>
              <a:rPr lang="pl-PL" sz="1400" dirty="0">
                <a:solidFill>
                  <a:schemeClr val="tx2"/>
                </a:solidFill>
              </a:rPr>
            </a:br>
            <a:r>
              <a:rPr lang="pl-PL" sz="1400" dirty="0">
                <a:solidFill>
                  <a:schemeClr val="tx2"/>
                </a:solidFill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chemeClr val="tx2"/>
                </a:solidFill>
              </a:rPr>
              <a:t>Umowa świadczenia usługi powiernictwa </a:t>
            </a:r>
            <a:br>
              <a:rPr lang="pl-PL" sz="1400" dirty="0">
                <a:solidFill>
                  <a:schemeClr val="tx2"/>
                </a:solidFill>
              </a:rPr>
            </a:br>
            <a:r>
              <a:rPr lang="pl-PL" sz="1400" dirty="0">
                <a:solidFill>
                  <a:schemeClr val="tx2"/>
                </a:solidFill>
              </a:rPr>
              <a:t>papierów wartościowych przez  PKO Bank Polski S.A.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400" dirty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chemeClr val="tx2"/>
                </a:solidFill>
              </a:rPr>
              <a:t>Umowa ramowa w zakresie współpracy na rynku finansowym z PKO Bankiem Polskim S.A.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sz="1400" dirty="0">
              <a:solidFill>
                <a:schemeClr val="tx2"/>
              </a:solidFill>
            </a:endParaRPr>
          </a:p>
          <a:p>
            <a:pPr algn="ctr"/>
            <a:r>
              <a:rPr lang="pl-PL" sz="1400" b="1" dirty="0">
                <a:solidFill>
                  <a:schemeClr val="tx2"/>
                </a:solidFill>
              </a:rPr>
              <a:t>Termin emisji obligacji </a:t>
            </a:r>
            <a:r>
              <a:rPr lang="pl-PL" sz="1400" b="1" dirty="0" smtClean="0">
                <a:solidFill>
                  <a:schemeClr val="tx2"/>
                </a:solidFill>
              </a:rPr>
              <a:t>może być dopasowany do </a:t>
            </a:r>
            <a:r>
              <a:rPr lang="pl-PL" sz="1400" b="1" dirty="0">
                <a:solidFill>
                  <a:schemeClr val="tx2"/>
                </a:solidFill>
              </a:rPr>
              <a:t>potrzeb inwestora w zakresie dysponowania środkami </a:t>
            </a:r>
            <a:r>
              <a:rPr lang="pl-PL" sz="1400" b="1" dirty="0" smtClean="0">
                <a:solidFill>
                  <a:schemeClr val="tx2"/>
                </a:solidFill>
              </a:rPr>
              <a:t>do </a:t>
            </a:r>
            <a:r>
              <a:rPr lang="pl-PL" sz="1400" b="1" dirty="0">
                <a:solidFill>
                  <a:schemeClr val="tx2"/>
                </a:solidFill>
              </a:rPr>
              <a:t>zainwestowania.</a:t>
            </a:r>
            <a:endParaRPr lang="pl-PL" b="1" dirty="0">
              <a:solidFill>
                <a:schemeClr val="tx2"/>
              </a:solidFill>
            </a:endParaRPr>
          </a:p>
        </p:txBody>
      </p:sp>
      <p:pic>
        <p:nvPicPr>
          <p:cNvPr id="38" name="Obraz 3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3947" y="4416130"/>
            <a:ext cx="3384376" cy="147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89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"/>
          <p:cNvSpPr txBox="1">
            <a:spLocks noChangeArrowheads="1"/>
          </p:cNvSpPr>
          <p:nvPr/>
        </p:nvSpPr>
        <p:spPr bwMode="auto">
          <a:xfrm>
            <a:off x="444500" y="404664"/>
            <a:ext cx="6578376" cy="1154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pl-PL" sz="1600" b="1" dirty="0">
                <a:solidFill>
                  <a:schemeClr val="tx2"/>
                </a:solidFill>
              </a:rPr>
              <a:t>Osoby do kontaktu</a:t>
            </a:r>
          </a:p>
        </p:txBody>
      </p:sp>
      <p:cxnSp>
        <p:nvCxnSpPr>
          <p:cNvPr id="27" name="Łącznik prosty 466"/>
          <p:cNvCxnSpPr/>
          <p:nvPr/>
        </p:nvCxnSpPr>
        <p:spPr>
          <a:xfrm>
            <a:off x="444500" y="1311275"/>
            <a:ext cx="8253413" cy="0"/>
          </a:xfrm>
          <a:prstGeom prst="line">
            <a:avLst/>
          </a:prstGeom>
          <a:ln w="9525">
            <a:solidFill>
              <a:schemeClr val="accent2">
                <a:lumMod val="90000"/>
                <a:lumOff val="1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Prostokąt 2"/>
          <p:cNvSpPr/>
          <p:nvPr/>
        </p:nvSpPr>
        <p:spPr>
          <a:xfrm>
            <a:off x="611560" y="1736812"/>
            <a:ext cx="363640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b="1" dirty="0">
                <a:solidFill>
                  <a:schemeClr val="tx2"/>
                </a:solidFill>
              </a:rPr>
              <a:t>PKO Bank Hipoteczny</a:t>
            </a:r>
            <a:r>
              <a:rPr lang="en-US" sz="1200" b="1" dirty="0">
                <a:solidFill>
                  <a:schemeClr val="tx2"/>
                </a:solidFill>
              </a:rPr>
              <a:t>:</a:t>
            </a:r>
            <a:br>
              <a:rPr lang="en-US" sz="1200" b="1" dirty="0">
                <a:solidFill>
                  <a:schemeClr val="tx2"/>
                </a:solidFill>
              </a:rPr>
            </a:br>
            <a:r>
              <a:rPr lang="en-US" sz="1200" dirty="0">
                <a:solidFill>
                  <a:schemeClr val="tx2"/>
                </a:solidFill>
              </a:rPr>
              <a:t/>
            </a:r>
            <a:br>
              <a:rPr lang="en-US" sz="1200" dirty="0">
                <a:solidFill>
                  <a:schemeClr val="tx2"/>
                </a:solidFill>
              </a:rPr>
            </a:br>
            <a:r>
              <a:rPr lang="en-US" sz="1200" b="1" dirty="0">
                <a:solidFill>
                  <a:schemeClr val="tx2"/>
                </a:solidFill>
              </a:rPr>
              <a:t>Agnieszka </a:t>
            </a:r>
            <a:r>
              <a:rPr lang="en-US" sz="1200" b="1" dirty="0" err="1">
                <a:solidFill>
                  <a:schemeClr val="tx2"/>
                </a:solidFill>
              </a:rPr>
              <a:t>Zdziennicka</a:t>
            </a:r>
            <a:r>
              <a:rPr lang="en-US" sz="1200" b="1" dirty="0">
                <a:solidFill>
                  <a:schemeClr val="tx2"/>
                </a:solidFill>
              </a:rPr>
              <a:t/>
            </a:r>
            <a:br>
              <a:rPr lang="en-US" sz="1200" b="1" dirty="0">
                <a:solidFill>
                  <a:schemeClr val="tx2"/>
                </a:solidFill>
              </a:rPr>
            </a:br>
            <a:r>
              <a:rPr lang="pl-PL" sz="1200" dirty="0">
                <a:solidFill>
                  <a:schemeClr val="tx2"/>
                </a:solidFill>
              </a:rPr>
              <a:t>Dyrektor Biura Skarbu</a:t>
            </a:r>
            <a:r>
              <a:rPr lang="en-US" sz="1200" dirty="0">
                <a:solidFill>
                  <a:schemeClr val="tx2"/>
                </a:solidFill>
              </a:rPr>
              <a:t/>
            </a:r>
            <a:br>
              <a:rPr lang="en-US" sz="1200" dirty="0">
                <a:solidFill>
                  <a:schemeClr val="tx2"/>
                </a:solidFill>
              </a:rPr>
            </a:br>
            <a:r>
              <a:rPr lang="en-US" sz="1200" dirty="0" err="1">
                <a:solidFill>
                  <a:schemeClr val="tx2"/>
                </a:solidFill>
              </a:rPr>
              <a:t>tel</a:t>
            </a:r>
            <a:r>
              <a:rPr lang="en-US" sz="1200" dirty="0">
                <a:solidFill>
                  <a:schemeClr val="tx2"/>
                </a:solidFill>
              </a:rPr>
              <a:t>: +48 22 521 5755</a:t>
            </a:r>
            <a:br>
              <a:rPr lang="en-US" sz="1200" dirty="0">
                <a:solidFill>
                  <a:schemeClr val="tx2"/>
                </a:solidFill>
              </a:rPr>
            </a:br>
            <a:r>
              <a:rPr lang="pl-PL" sz="1200" dirty="0">
                <a:solidFill>
                  <a:schemeClr val="tx2"/>
                </a:solidFill>
              </a:rPr>
              <a:t>kom</a:t>
            </a:r>
            <a:r>
              <a:rPr lang="en-US" sz="1200" dirty="0">
                <a:solidFill>
                  <a:schemeClr val="tx2"/>
                </a:solidFill>
              </a:rPr>
              <a:t>: +48 721 200 169</a:t>
            </a:r>
            <a:br>
              <a:rPr lang="en-US" sz="1200" dirty="0">
                <a:solidFill>
                  <a:schemeClr val="tx2"/>
                </a:solidFill>
              </a:rPr>
            </a:br>
            <a:r>
              <a:rPr lang="en-US" sz="1200" dirty="0">
                <a:solidFill>
                  <a:schemeClr val="tx2"/>
                </a:solidFill>
              </a:rPr>
              <a:t>e-mail: </a:t>
            </a:r>
            <a:r>
              <a:rPr lang="en-US" sz="1200" dirty="0">
                <a:solidFill>
                  <a:schemeClr val="tx2"/>
                </a:solidFill>
                <a:hlinkClick r:id="rId2"/>
              </a:rPr>
              <a:t>agnieszka.zdziennicka@pkobh.pl</a:t>
            </a:r>
            <a:r>
              <a:rPr lang="en-US" sz="1200" dirty="0">
                <a:solidFill>
                  <a:schemeClr val="tx2"/>
                </a:solidFill>
              </a:rPr>
              <a:t/>
            </a:r>
            <a:br>
              <a:rPr lang="en-US" sz="1200" dirty="0">
                <a:solidFill>
                  <a:schemeClr val="tx2"/>
                </a:solidFill>
              </a:rPr>
            </a:br>
            <a:endParaRPr lang="pl-PL" sz="1200" dirty="0">
              <a:solidFill>
                <a:schemeClr val="tx2"/>
              </a:solidFill>
            </a:endParaRPr>
          </a:p>
          <a:p>
            <a:r>
              <a:rPr lang="pl-PL" sz="1200" b="1" dirty="0">
                <a:solidFill>
                  <a:schemeClr val="tx2"/>
                </a:solidFill>
              </a:rPr>
              <a:t>Bogumiła </a:t>
            </a:r>
            <a:r>
              <a:rPr lang="pl-PL" sz="1200" b="1" dirty="0" err="1">
                <a:solidFill>
                  <a:schemeClr val="tx2"/>
                </a:solidFill>
              </a:rPr>
              <a:t>Laudowicz</a:t>
            </a:r>
            <a:r>
              <a:rPr lang="pl-PL" sz="1200" b="1" dirty="0">
                <a:solidFill>
                  <a:schemeClr val="tx2"/>
                </a:solidFill>
              </a:rPr>
              <a:t>-Burda</a:t>
            </a:r>
          </a:p>
          <a:p>
            <a:r>
              <a:rPr lang="pl-PL" sz="1200" dirty="0">
                <a:solidFill>
                  <a:schemeClr val="tx2"/>
                </a:solidFill>
              </a:rPr>
              <a:t>Menadżer ds. Relacji Inwestorskich</a:t>
            </a:r>
          </a:p>
          <a:p>
            <a:r>
              <a:rPr lang="en-US" sz="1200" dirty="0" err="1">
                <a:solidFill>
                  <a:schemeClr val="tx2"/>
                </a:solidFill>
              </a:rPr>
              <a:t>tel</a:t>
            </a:r>
            <a:r>
              <a:rPr lang="en-US" sz="1200" dirty="0">
                <a:solidFill>
                  <a:schemeClr val="tx2"/>
                </a:solidFill>
              </a:rPr>
              <a:t>: +48 22 521 57</a:t>
            </a:r>
            <a:r>
              <a:rPr lang="pl-PL" sz="1200" dirty="0">
                <a:solidFill>
                  <a:schemeClr val="tx2"/>
                </a:solidFill>
              </a:rPr>
              <a:t>77</a:t>
            </a:r>
            <a:r>
              <a:rPr lang="en-US" sz="1200" dirty="0">
                <a:solidFill>
                  <a:schemeClr val="tx2"/>
                </a:solidFill>
              </a:rPr>
              <a:t/>
            </a:r>
            <a:br>
              <a:rPr lang="en-US" sz="1200" dirty="0">
                <a:solidFill>
                  <a:schemeClr val="tx2"/>
                </a:solidFill>
              </a:rPr>
            </a:br>
            <a:r>
              <a:rPr lang="pl-PL" sz="1200" dirty="0">
                <a:solidFill>
                  <a:schemeClr val="tx2"/>
                </a:solidFill>
              </a:rPr>
              <a:t>kom</a:t>
            </a:r>
            <a:r>
              <a:rPr lang="en-US" sz="1200" dirty="0">
                <a:solidFill>
                  <a:schemeClr val="tx2"/>
                </a:solidFill>
              </a:rPr>
              <a:t>: +48 721 200 </a:t>
            </a:r>
            <a:r>
              <a:rPr lang="pl-PL" sz="1200" dirty="0">
                <a:solidFill>
                  <a:schemeClr val="tx2"/>
                </a:solidFill>
              </a:rPr>
              <a:t>519</a:t>
            </a:r>
            <a:r>
              <a:rPr lang="en-US" sz="1200" dirty="0">
                <a:solidFill>
                  <a:schemeClr val="tx2"/>
                </a:solidFill>
              </a:rPr>
              <a:t/>
            </a:r>
            <a:br>
              <a:rPr lang="en-US" sz="1200" dirty="0">
                <a:solidFill>
                  <a:schemeClr val="tx2"/>
                </a:solidFill>
              </a:rPr>
            </a:br>
            <a:r>
              <a:rPr lang="en-US" sz="1200" dirty="0">
                <a:solidFill>
                  <a:schemeClr val="tx2"/>
                </a:solidFill>
              </a:rPr>
              <a:t>e-mail: </a:t>
            </a:r>
            <a:r>
              <a:rPr lang="pl-PL" sz="1200" dirty="0" err="1">
                <a:solidFill>
                  <a:schemeClr val="tx2"/>
                </a:solidFill>
                <a:hlinkClick r:id="rId3"/>
              </a:rPr>
              <a:t>bogumila.laudowicz</a:t>
            </a:r>
            <a:r>
              <a:rPr lang="pl-PL" sz="1200" dirty="0">
                <a:solidFill>
                  <a:schemeClr val="tx2"/>
                </a:solidFill>
                <a:hlinkClick r:id="rId3"/>
              </a:rPr>
              <a:t>-burda</a:t>
            </a:r>
            <a:r>
              <a:rPr lang="en-US" sz="1200" dirty="0">
                <a:solidFill>
                  <a:schemeClr val="tx2"/>
                </a:solidFill>
                <a:hlinkClick r:id="rId3"/>
              </a:rPr>
              <a:t>@pkobh.pl</a:t>
            </a:r>
            <a:endParaRPr lang="pl-PL" sz="1200" dirty="0">
              <a:solidFill>
                <a:schemeClr val="tx2"/>
              </a:solidFill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4680012" y="1736811"/>
            <a:ext cx="40179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b="1" dirty="0">
                <a:solidFill>
                  <a:schemeClr val="tx2"/>
                </a:solidFill>
              </a:rPr>
              <a:t>Organizator emisji - PKO Bank Polski</a:t>
            </a:r>
            <a:r>
              <a:rPr lang="en-US" sz="1200" b="1" dirty="0">
                <a:solidFill>
                  <a:schemeClr val="tx2"/>
                </a:solidFill>
              </a:rPr>
              <a:t>:</a:t>
            </a:r>
            <a:br>
              <a:rPr lang="en-US" sz="1200" b="1" dirty="0">
                <a:solidFill>
                  <a:schemeClr val="tx2"/>
                </a:solidFill>
              </a:rPr>
            </a:br>
            <a:r>
              <a:rPr lang="en-US" sz="1200" dirty="0">
                <a:solidFill>
                  <a:schemeClr val="tx2"/>
                </a:solidFill>
              </a:rPr>
              <a:t/>
            </a:r>
            <a:br>
              <a:rPr lang="en-US" sz="1200" dirty="0">
                <a:solidFill>
                  <a:schemeClr val="tx2"/>
                </a:solidFill>
              </a:rPr>
            </a:br>
            <a:r>
              <a:rPr lang="pl-PL" sz="1200" b="1" dirty="0">
                <a:solidFill>
                  <a:schemeClr val="tx2"/>
                </a:solidFill>
              </a:rPr>
              <a:t>Ilona Wołyniec</a:t>
            </a:r>
          </a:p>
          <a:p>
            <a:r>
              <a:rPr lang="pl-PL" sz="1200" dirty="0">
                <a:solidFill>
                  <a:schemeClr val="tx2"/>
                </a:solidFill>
              </a:rPr>
              <a:t>Dyrektor Pionu Relacji z Klientami Strategicznymi </a:t>
            </a:r>
            <a:br>
              <a:rPr lang="pl-PL" sz="1200" dirty="0">
                <a:solidFill>
                  <a:schemeClr val="tx2"/>
                </a:solidFill>
              </a:rPr>
            </a:br>
            <a:r>
              <a:rPr lang="pl-PL" sz="1200" dirty="0">
                <a:solidFill>
                  <a:schemeClr val="tx2"/>
                </a:solidFill>
              </a:rPr>
              <a:t>i Finansowania Projektów</a:t>
            </a:r>
          </a:p>
          <a:p>
            <a:r>
              <a:rPr lang="pl-PL" sz="1200" dirty="0" err="1">
                <a:solidFill>
                  <a:schemeClr val="tx2"/>
                </a:solidFill>
              </a:rPr>
              <a:t>tel</a:t>
            </a:r>
            <a:r>
              <a:rPr lang="pl-PL" sz="1200" dirty="0">
                <a:solidFill>
                  <a:schemeClr val="tx2"/>
                </a:solidFill>
              </a:rPr>
              <a:t>: +48 22 521 8141</a:t>
            </a:r>
          </a:p>
          <a:p>
            <a:r>
              <a:rPr lang="pl-PL" sz="1200" dirty="0">
                <a:solidFill>
                  <a:schemeClr val="tx2"/>
                </a:solidFill>
              </a:rPr>
              <a:t>e-mail: </a:t>
            </a:r>
            <a:r>
              <a:rPr lang="pl-PL" sz="1200" dirty="0">
                <a:solidFill>
                  <a:schemeClr val="tx2"/>
                </a:solidFill>
                <a:hlinkClick r:id="rId4"/>
              </a:rPr>
              <a:t>Ilona.wolyniec@pkobp.pl</a:t>
            </a:r>
            <a:r>
              <a:rPr lang="pl-PL" sz="1200" dirty="0">
                <a:solidFill>
                  <a:schemeClr val="tx2"/>
                </a:solidFill>
              </a:rPr>
              <a:t> </a:t>
            </a:r>
          </a:p>
          <a:p>
            <a:endParaRPr lang="pl-PL" sz="1200" dirty="0">
              <a:solidFill>
                <a:schemeClr val="tx2"/>
              </a:solidFill>
            </a:endParaRPr>
          </a:p>
          <a:p>
            <a:endParaRPr lang="pl-PL" sz="1200" dirty="0">
              <a:solidFill>
                <a:schemeClr val="tx2"/>
              </a:solidFill>
            </a:endParaRPr>
          </a:p>
          <a:p>
            <a:r>
              <a:rPr lang="pl-PL" sz="1200" b="1" dirty="0">
                <a:solidFill>
                  <a:schemeClr val="tx2"/>
                </a:solidFill>
              </a:rPr>
              <a:t>Doradca klienta  – PKO Bank Polski:</a:t>
            </a:r>
          </a:p>
          <a:p>
            <a:endParaRPr lang="pl-PL" sz="1200" b="1" dirty="0">
              <a:solidFill>
                <a:schemeClr val="tx2"/>
              </a:solidFill>
            </a:endParaRPr>
          </a:p>
          <a:p>
            <a:r>
              <a:rPr lang="pl-PL" sz="1200" b="1" dirty="0">
                <a:solidFill>
                  <a:schemeClr val="tx2"/>
                </a:solidFill>
              </a:rPr>
              <a:t>Anna Żuk-Oklińska</a:t>
            </a:r>
          </a:p>
          <a:p>
            <a:r>
              <a:rPr lang="pl-PL" sz="1200" dirty="0">
                <a:solidFill>
                  <a:schemeClr val="tx2"/>
                </a:solidFill>
              </a:rPr>
              <a:t>Dyrektor RCK</a:t>
            </a:r>
          </a:p>
          <a:p>
            <a:r>
              <a:rPr lang="pl-PL" sz="1200" dirty="0">
                <a:solidFill>
                  <a:schemeClr val="tx2"/>
                </a:solidFill>
              </a:rPr>
              <a:t>I Regionalne Centrum Korporacyjne w Warszawie</a:t>
            </a:r>
            <a:r>
              <a:rPr lang="en-US" sz="1200" dirty="0">
                <a:solidFill>
                  <a:schemeClr val="tx2"/>
                </a:solidFill>
              </a:rPr>
              <a:t/>
            </a:r>
            <a:br>
              <a:rPr lang="en-US" sz="1200" dirty="0">
                <a:solidFill>
                  <a:schemeClr val="tx2"/>
                </a:solidFill>
              </a:rPr>
            </a:br>
            <a:r>
              <a:rPr lang="en-US" sz="1200" dirty="0" err="1">
                <a:solidFill>
                  <a:schemeClr val="tx2"/>
                </a:solidFill>
              </a:rPr>
              <a:t>tel</a:t>
            </a:r>
            <a:r>
              <a:rPr lang="en-US" sz="1200" dirty="0">
                <a:solidFill>
                  <a:schemeClr val="tx2"/>
                </a:solidFill>
              </a:rPr>
              <a:t>: +48 22 52</a:t>
            </a:r>
            <a:r>
              <a:rPr lang="pl-PL" sz="1200" dirty="0">
                <a:solidFill>
                  <a:schemeClr val="tx2"/>
                </a:solidFill>
              </a:rPr>
              <a:t>5</a:t>
            </a:r>
            <a:r>
              <a:rPr lang="en-US" sz="1200" dirty="0">
                <a:solidFill>
                  <a:schemeClr val="tx2"/>
                </a:solidFill>
              </a:rPr>
              <a:t> </a:t>
            </a:r>
            <a:r>
              <a:rPr lang="pl-PL" sz="1200" dirty="0">
                <a:solidFill>
                  <a:schemeClr val="tx2"/>
                </a:solidFill>
              </a:rPr>
              <a:t>6556</a:t>
            </a:r>
          </a:p>
          <a:p>
            <a:r>
              <a:rPr lang="pl-PL" sz="1200" dirty="0">
                <a:solidFill>
                  <a:schemeClr val="tx2"/>
                </a:solidFill>
              </a:rPr>
              <a:t>kom: +48 696 408 387</a:t>
            </a:r>
            <a:r>
              <a:rPr lang="en-US" sz="1200" dirty="0">
                <a:solidFill>
                  <a:schemeClr val="tx2"/>
                </a:solidFill>
              </a:rPr>
              <a:t/>
            </a:r>
            <a:br>
              <a:rPr lang="en-US" sz="1200" dirty="0">
                <a:solidFill>
                  <a:schemeClr val="tx2"/>
                </a:solidFill>
              </a:rPr>
            </a:br>
            <a:r>
              <a:rPr lang="en-US" sz="1200" dirty="0">
                <a:solidFill>
                  <a:schemeClr val="tx2"/>
                </a:solidFill>
              </a:rPr>
              <a:t>e-mail: </a:t>
            </a:r>
            <a:r>
              <a:rPr lang="pl-PL" sz="1200" dirty="0" err="1">
                <a:solidFill>
                  <a:schemeClr val="tx2"/>
                </a:solidFill>
                <a:hlinkClick r:id="rId5"/>
              </a:rPr>
              <a:t>anna.zuk</a:t>
            </a:r>
            <a:r>
              <a:rPr lang="en-US" sz="1200" dirty="0">
                <a:solidFill>
                  <a:schemeClr val="tx2"/>
                </a:solidFill>
                <a:hlinkClick r:id="rId5"/>
              </a:rPr>
              <a:t>@pkobp.pl</a:t>
            </a:r>
            <a:r>
              <a:rPr lang="pl-PL" sz="1200" dirty="0">
                <a:solidFill>
                  <a:schemeClr val="tx2"/>
                </a:solidFill>
              </a:rPr>
              <a:t> </a:t>
            </a:r>
            <a:endParaRPr lang="pl-PL" sz="1200" dirty="0"/>
          </a:p>
        </p:txBody>
      </p:sp>
      <p:sp>
        <p:nvSpPr>
          <p:cNvPr id="5" name="Prostokąt 4"/>
          <p:cNvSpPr/>
          <p:nvPr/>
        </p:nvSpPr>
        <p:spPr>
          <a:xfrm>
            <a:off x="287524" y="5985284"/>
            <a:ext cx="52796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800" dirty="0">
                <a:solidFill>
                  <a:schemeClr val="tx2"/>
                </a:solidFill>
              </a:rPr>
              <a:t>Niniejszy materiał ma charakter wyłącznie </a:t>
            </a:r>
            <a:r>
              <a:rPr lang="pl-PL" sz="800" dirty="0" smtClean="0">
                <a:solidFill>
                  <a:schemeClr val="tx2"/>
                </a:solidFill>
              </a:rPr>
              <a:t>informacyjny i </a:t>
            </a:r>
            <a:r>
              <a:rPr lang="pl-PL" sz="800" dirty="0">
                <a:solidFill>
                  <a:schemeClr val="tx2"/>
                </a:solidFill>
              </a:rPr>
              <a:t>nie stanowi oferty w rozumieniu ustawy z dnia 23 kwietnia 1964 r. Kodeks Cywilny. </a:t>
            </a:r>
            <a:r>
              <a:rPr lang="pl-PL" sz="800" dirty="0" smtClean="0">
                <a:solidFill>
                  <a:schemeClr val="tx2"/>
                </a:solidFill>
              </a:rPr>
              <a:t>Informacje zawarte w niniejszym materiale nie mogą być traktowane, jako usługa doradztwa inwestycyjnego, podatkowego lub jako forma świadczenia pomocy prawnej. Grupa PKO BP SA dołożyła wszelkich starań, aby zamieszczone w niniejszym materiale informacje były rzetelne..</a:t>
            </a:r>
            <a:endParaRPr lang="pl-PL" sz="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58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Projekt domyślny">
  <a:themeElements>
    <a:clrScheme name="1_Projekt domyślny 1">
      <a:dk1>
        <a:srgbClr val="000000"/>
      </a:dk1>
      <a:lt1>
        <a:srgbClr val="FFFFFF"/>
      </a:lt1>
      <a:dk2>
        <a:srgbClr val="00468C"/>
      </a:dk2>
      <a:lt2>
        <a:srgbClr val="F0F0F0"/>
      </a:lt2>
      <a:accent1>
        <a:srgbClr val="C8C8C8"/>
      </a:accent1>
      <a:accent2>
        <a:srgbClr val="C8A046"/>
      </a:accent2>
      <a:accent3>
        <a:srgbClr val="FFFFFF"/>
      </a:accent3>
      <a:accent4>
        <a:srgbClr val="000000"/>
      </a:accent4>
      <a:accent5>
        <a:srgbClr val="E0E0E0"/>
      </a:accent5>
      <a:accent6>
        <a:srgbClr val="B5913F"/>
      </a:accent6>
      <a:hlink>
        <a:srgbClr val="004C9A"/>
      </a:hlink>
      <a:folHlink>
        <a:srgbClr val="E4202C"/>
      </a:folHlink>
    </a:clrScheme>
    <a:fontScheme name="2_Projekt domyślny">
      <a:majorFont>
        <a:latin typeface="PKO Bank Polski"/>
        <a:ea typeface=""/>
        <a:cs typeface=""/>
      </a:majorFont>
      <a:minorFont>
        <a:latin typeface="PKO Bank Polski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3">
        <a:dk1>
          <a:srgbClr val="000000"/>
        </a:dk1>
        <a:lt1>
          <a:srgbClr val="FFFFFF"/>
        </a:lt1>
        <a:dk2>
          <a:srgbClr val="273A7C"/>
        </a:dk2>
        <a:lt2>
          <a:srgbClr val="F0F0F0"/>
        </a:lt2>
        <a:accent1>
          <a:srgbClr val="C8C8C8"/>
        </a:accent1>
        <a:accent2>
          <a:srgbClr val="E1C878"/>
        </a:accent2>
        <a:accent3>
          <a:srgbClr val="FFFFFF"/>
        </a:accent3>
        <a:accent4>
          <a:srgbClr val="000000"/>
        </a:accent4>
        <a:accent5>
          <a:srgbClr val="E0E0E0"/>
        </a:accent5>
        <a:accent6>
          <a:srgbClr val="CCB56C"/>
        </a:accent6>
        <a:hlink>
          <a:srgbClr val="004C9A"/>
        </a:hlink>
        <a:folHlink>
          <a:srgbClr val="E4202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jekt domyślny 1">
        <a:dk1>
          <a:srgbClr val="000000"/>
        </a:dk1>
        <a:lt1>
          <a:srgbClr val="FFFFFF"/>
        </a:lt1>
        <a:dk2>
          <a:srgbClr val="00468C"/>
        </a:dk2>
        <a:lt2>
          <a:srgbClr val="F0F0F0"/>
        </a:lt2>
        <a:accent1>
          <a:srgbClr val="C8C8C8"/>
        </a:accent1>
        <a:accent2>
          <a:srgbClr val="C8A046"/>
        </a:accent2>
        <a:accent3>
          <a:srgbClr val="FFFFFF"/>
        </a:accent3>
        <a:accent4>
          <a:srgbClr val="000000"/>
        </a:accent4>
        <a:accent5>
          <a:srgbClr val="E0E0E0"/>
        </a:accent5>
        <a:accent6>
          <a:srgbClr val="B5913F"/>
        </a:accent6>
        <a:hlink>
          <a:srgbClr val="004C9A"/>
        </a:hlink>
        <a:folHlink>
          <a:srgbClr val="E4202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4890</TotalTime>
  <Words>367</Words>
  <Application>Microsoft Office PowerPoint</Application>
  <PresentationFormat>Pokaz na ekranie (4:3)</PresentationFormat>
  <Paragraphs>67</Paragraphs>
  <Slides>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6" baseType="lpstr">
      <vt:lpstr>2_Projekt domyślny</vt:lpstr>
      <vt:lpstr>Informacja na temat obligacji krótkoterminowych  PKO Banku Hipotecznego S.A. dla Funduszy Poręczeniowych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U36</dc:creator>
  <cp:lastModifiedBy>L1203508</cp:lastModifiedBy>
  <cp:revision>246</cp:revision>
  <dcterms:created xsi:type="dcterms:W3CDTF">2011-04-23T08:03:54Z</dcterms:created>
  <dcterms:modified xsi:type="dcterms:W3CDTF">2017-11-22T21:28:17Z</dcterms:modified>
  <cp:contentStatus>Wersja ostateczna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