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81" r:id="rId6"/>
    <p:sldId id="316" r:id="rId7"/>
    <p:sldId id="297" r:id="rId8"/>
    <p:sldId id="315" r:id="rId9"/>
    <p:sldId id="321" r:id="rId10"/>
    <p:sldId id="324" r:id="rId11"/>
    <p:sldId id="325" r:id="rId12"/>
    <p:sldId id="320" r:id="rId13"/>
  </p:sldIdLst>
  <p:sldSz cx="9144000" cy="6858000" type="screen4x3"/>
  <p:notesSz cx="9918700" cy="6781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36"/>
    <a:srgbClr val="CCCCCC"/>
    <a:srgbClr val="DA0029"/>
    <a:srgbClr val="CF002B"/>
    <a:srgbClr val="636B71"/>
    <a:srgbClr val="767E84"/>
    <a:srgbClr val="595959"/>
    <a:srgbClr val="DA2038"/>
    <a:srgbClr val="63595A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9634" autoAdjust="0"/>
  </p:normalViewPr>
  <p:slideViewPr>
    <p:cSldViewPr snapToGrid="0" snapToObjects="1">
      <p:cViewPr>
        <p:scale>
          <a:sx n="120" d="100"/>
          <a:sy n="120" d="100"/>
        </p:scale>
        <p:origin x="-1290" y="-72"/>
      </p:cViewPr>
      <p:guideLst>
        <p:guide orient="horz" pos="2078"/>
        <p:guide pos="741"/>
        <p:guide pos="5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2910" y="-78"/>
      </p:cViewPr>
      <p:guideLst>
        <p:guide orient="horz" pos="2136"/>
        <p:guide pos="3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marc\Desktop\prezentacja%20Mateusz\dane%20do%20prezentacji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marc\Desktop\prezentacja%20Mateusz\dane%20do%20prezentacji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2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365459739737898E-2"/>
          <c:y val="5.6992585339708871E-2"/>
          <c:w val="0.67492166086345251"/>
          <c:h val="0.88767777710618156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9"/>
          <c:dPt>
            <c:idx val="0"/>
            <c:bubble3D val="0"/>
            <c:spPr>
              <a:solidFill>
                <a:srgbClr val="DA2038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gradFill>
                <a:gsLst>
                  <a:gs pos="0">
                    <a:srgbClr val="CCCCCC">
                      <a:shade val="30000"/>
                      <a:satMod val="115000"/>
                    </a:srgbClr>
                  </a:gs>
                  <a:gs pos="50000">
                    <a:srgbClr val="CCCCCC">
                      <a:shade val="67500"/>
                      <a:satMod val="115000"/>
                    </a:srgbClr>
                  </a:gs>
                  <a:gs pos="100000">
                    <a:srgbClr val="CCCCCC">
                      <a:shade val="100000"/>
                      <a:satMod val="115000"/>
                    </a:srgbClr>
                  </a:gs>
                </a:gsLst>
                <a:lin ang="8100000" scaled="1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gradFill>
                <a:gsLst>
                  <a:gs pos="0">
                    <a:schemeClr val="accent3">
                      <a:lumMod val="75000"/>
                    </a:schemeClr>
                  </a:gs>
                  <a:gs pos="53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gradFill>
                <a:gsLst>
                  <a:gs pos="0">
                    <a:schemeClr val="accent5">
                      <a:lumMod val="75000"/>
                    </a:schemeClr>
                  </a:gs>
                  <a:gs pos="53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20000"/>
                      <a:lumOff val="8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7.5850437803448426E-2"/>
                  <c:y val="1.8896709889377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202959751473263E-3"/>
                  <c:y val="5.5071165388249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827228351167463"/>
                  <c:y val="-2.493292809050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029797178740111E-3"/>
                  <c:y val="-4.753440093957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9923972945751459E-2"/>
                  <c:y val="0.129398158888551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7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Arkusz1!$K$43:$K$49</c:f>
              <c:strCache>
                <c:ptCount val="7"/>
                <c:pt idx="0">
                  <c:v>faktoring</c:v>
                </c:pt>
                <c:pt idx="1">
                  <c:v>inne</c:v>
                </c:pt>
                <c:pt idx="2">
                  <c:v>kredyt inwestycyjny i obrotowy</c:v>
                </c:pt>
                <c:pt idx="3">
                  <c:v>leasing</c:v>
                </c:pt>
                <c:pt idx="4">
                  <c:v>pożyczka inwestycyjna i obrotowa</c:v>
                </c:pt>
                <c:pt idx="5">
                  <c:v>wadia</c:v>
                </c:pt>
                <c:pt idx="6">
                  <c:v>poręczenia portfelowe</c:v>
                </c:pt>
              </c:strCache>
            </c:strRef>
          </c:cat>
          <c:val>
            <c:numRef>
              <c:f>Arkusz1!$N$43:$N$49</c:f>
              <c:numCache>
                <c:formatCode>0.00%</c:formatCode>
                <c:ptCount val="7"/>
                <c:pt idx="0">
                  <c:v>0</c:v>
                </c:pt>
                <c:pt idx="1">
                  <c:v>2.5625311504773765E-3</c:v>
                </c:pt>
                <c:pt idx="2">
                  <c:v>0.59693736190725966</c:v>
                </c:pt>
                <c:pt idx="3">
                  <c:v>2.7036259348140385E-2</c:v>
                </c:pt>
                <c:pt idx="4">
                  <c:v>6.7860239070714187E-2</c:v>
                </c:pt>
                <c:pt idx="5">
                  <c:v>0.30339003457280928</c:v>
                </c:pt>
                <c:pt idx="6">
                  <c:v>2.2135739505991427E-3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legend>
      <c:legendPos val="r"/>
      <c:layout>
        <c:manualLayout>
          <c:xMode val="edge"/>
          <c:yMode val="edge"/>
          <c:x val="0.63321423319091608"/>
          <c:y val="0.36113155200517583"/>
          <c:w val="0.3622943255724379"/>
          <c:h val="0.58062787199379728"/>
        </c:manualLayout>
      </c:layout>
      <c:overlay val="0"/>
      <c:txPr>
        <a:bodyPr/>
        <a:lstStyle/>
        <a:p>
          <a:pPr>
            <a:defRPr sz="700"/>
          </a:pPr>
          <a:endParaRPr lang="pl-PL"/>
        </a:p>
      </c:txPr>
    </c:legend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8801500571"/>
          <c:y val="6.249966934890832E-2"/>
          <c:w val="0.67492166086345251"/>
          <c:h val="0.88767777710618156"/>
        </c:manualLayout>
      </c:layout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9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17672815596225649"/>
                  <c:y val="8.897070791985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8269288051430643"/>
                  <c:y val="9.5100829343867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760895849089574E-2"/>
                  <c:y val="-0.200212272302878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614095995016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188317468818952"/>
                  <c:y val="5.130439477761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273625568714045"/>
                  <c:y val="2.627786073975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825365710294698E-2"/>
                  <c:y val="1.2513267018929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7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Arkusz1!$G$43:$G$49</c:f>
              <c:strCache>
                <c:ptCount val="7"/>
                <c:pt idx="0">
                  <c:v>faktoring</c:v>
                </c:pt>
                <c:pt idx="1">
                  <c:v>inne</c:v>
                </c:pt>
                <c:pt idx="2">
                  <c:v>kredyt inwestycyjny i obrotowy</c:v>
                </c:pt>
                <c:pt idx="3">
                  <c:v>leasing</c:v>
                </c:pt>
                <c:pt idx="4">
                  <c:v>pożyczka inwestycyjna i obrotowa</c:v>
                </c:pt>
                <c:pt idx="5">
                  <c:v>wadia</c:v>
                </c:pt>
                <c:pt idx="6">
                  <c:v>poręczenia portfelowe</c:v>
                </c:pt>
              </c:strCache>
            </c:strRef>
          </c:cat>
          <c:val>
            <c:numRef>
              <c:f>Arkusz1!$J$43:$J$49</c:f>
              <c:numCache>
                <c:formatCode>0.00%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0.97362772082534477</c:v>
                </c:pt>
                <c:pt idx="3">
                  <c:v>1.7634784903595012E-2</c:v>
                </c:pt>
                <c:pt idx="4">
                  <c:v>0</c:v>
                </c:pt>
                <c:pt idx="5">
                  <c:v>0</c:v>
                </c:pt>
                <c:pt idx="6">
                  <c:v>8.7374942710604399E-3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317432950191573E-2"/>
          <c:y val="5.8778284731413027E-2"/>
          <c:w val="0.89809501915708811"/>
          <c:h val="0.84924467275494675"/>
        </c:manualLayout>
      </c:layout>
      <c:barChart>
        <c:barDir val="col"/>
        <c:grouping val="stacked"/>
        <c:varyColors val="0"/>
        <c:ser>
          <c:idx val="2"/>
          <c:order val="0"/>
          <c:spPr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8572553475108694E-3"/>
                  <c:y val="-0.34095315256577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085998886345357E-3"/>
                  <c:y val="-0.38357223671089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145106950217388E-3"/>
                  <c:y val="-0.40792599907954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572308680633578E-3"/>
                  <c:y val="-0.3295494147173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7487369957441113E-3"/>
                  <c:y val="-5.4298646403152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_z_ł" sourceLinked="0"/>
            <c:txPr>
              <a:bodyPr/>
              <a:lstStyle/>
              <a:p>
                <a:pPr>
                  <a:defRPr sz="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Arkusz1!$G$3:$J$3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(Arkusz1!$G$5,Arkusz1!$H$5,Arkusz1!$I$5,Arkusz1!$J$5)</c:f>
              <c:numCache>
                <c:formatCode>#,##0\ "zł"</c:formatCode>
                <c:ptCount val="4"/>
                <c:pt idx="0">
                  <c:v>601088522.60000002</c:v>
                </c:pt>
                <c:pt idx="1">
                  <c:v>691057603.30999994</c:v>
                </c:pt>
                <c:pt idx="2">
                  <c:v>727015399.96000004</c:v>
                </c:pt>
                <c:pt idx="3">
                  <c:v>571956824.95000005</c:v>
                </c:pt>
              </c:numCache>
            </c:numRef>
          </c:val>
        </c:ser>
        <c:ser>
          <c:idx val="0"/>
          <c:order val="1"/>
          <c:spPr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val>
            <c:numRef>
              <c:f>(Arkusz1!$G$4,Arkusz1!$H$4,Arkusz1!$I$4,Arkusz1!$J$4)</c:f>
              <c:numCache>
                <c:formatCode>General</c:formatCode>
                <c:ptCount val="4"/>
                <c:pt idx="3" formatCode="#,##0\ &quot;zł&quot;">
                  <c:v>194883289.70000005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971456"/>
        <c:axId val="41451904"/>
      </c:barChart>
      <c:catAx>
        <c:axId val="3997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pl-PL"/>
          </a:p>
        </c:txPr>
        <c:crossAx val="41451904"/>
        <c:crosses val="autoZero"/>
        <c:auto val="1"/>
        <c:lblAlgn val="ctr"/>
        <c:lblOffset val="100"/>
        <c:noMultiLvlLbl val="0"/>
      </c:catAx>
      <c:valAx>
        <c:axId val="41451904"/>
        <c:scaling>
          <c:orientation val="minMax"/>
          <c:max val="800000000"/>
          <c:min val="0"/>
        </c:scaling>
        <c:delete val="0"/>
        <c:axPos val="l"/>
        <c:majorGridlines>
          <c:spPr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#,##0\ &quot;zł&quot;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39971456"/>
        <c:crosses val="autoZero"/>
        <c:crossBetween val="between"/>
        <c:majorUnit val="200000000"/>
        <c:dispUnits>
          <c:builtInUnit val="thousands"/>
          <c:dispUnitsLbl>
            <c:layout/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317432950191573E-2"/>
          <c:y val="5.8778284731413027E-2"/>
          <c:w val="0.89809501915708811"/>
          <c:h val="0.814345361068881"/>
        </c:manualLayout>
      </c:layout>
      <c:lineChart>
        <c:grouping val="standard"/>
        <c:varyColors val="0"/>
        <c:ser>
          <c:idx val="2"/>
          <c:order val="0"/>
          <c:spPr>
            <a:ln>
              <a:solidFill>
                <a:schemeClr val="accent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7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8.5717660425326081E-2"/>
                  <c:y val="-7.914972769809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71063540184372"/>
                  <c:y val="-7.181723172509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74591417250257"/>
                  <c:y val="-5.0023196790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28619796331165E-2"/>
                  <c:y val="-7.9445058078156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7487369957441113E-3"/>
                  <c:y val="-5.4298646403152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\ _z_ł" sourceLinked="0"/>
            <c:txPr>
              <a:bodyPr/>
              <a:lstStyle/>
              <a:p>
                <a:pPr>
                  <a:defRPr sz="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Arkusz1!$G$23:$J$23</c:f>
              <c:strCache>
                <c:ptCount val="4"/>
                <c:pt idx="0">
                  <c:v>III kw 2014</c:v>
                </c:pt>
                <c:pt idx="1">
                  <c:v>III kw 2015</c:v>
                </c:pt>
                <c:pt idx="2">
                  <c:v>III kw 2016</c:v>
                </c:pt>
                <c:pt idx="3">
                  <c:v>III kw 2017</c:v>
                </c:pt>
              </c:strCache>
            </c:strRef>
          </c:cat>
          <c:val>
            <c:numRef>
              <c:f>Arkusz1!$G$22:$J$22</c:f>
              <c:numCache>
                <c:formatCode>#,##0.00\ "zł"</c:formatCode>
                <c:ptCount val="4"/>
                <c:pt idx="0">
                  <c:v>966903685.74000013</c:v>
                </c:pt>
                <c:pt idx="1">
                  <c:v>1077075678.1400001</c:v>
                </c:pt>
                <c:pt idx="2">
                  <c:v>1207735885.0699999</c:v>
                </c:pt>
                <c:pt idx="3">
                  <c:v>1220255390.4699998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006400"/>
        <c:axId val="40007552"/>
      </c:lineChart>
      <c:catAx>
        <c:axId val="4000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pl-PL"/>
          </a:p>
        </c:txPr>
        <c:crossAx val="40007552"/>
        <c:crosses val="autoZero"/>
        <c:auto val="1"/>
        <c:lblAlgn val="ctr"/>
        <c:lblOffset val="100"/>
        <c:noMultiLvlLbl val="0"/>
      </c:catAx>
      <c:valAx>
        <c:axId val="40007552"/>
        <c:scaling>
          <c:orientation val="minMax"/>
          <c:min val="500000000"/>
        </c:scaling>
        <c:delete val="0"/>
        <c:axPos val="l"/>
        <c:majorGridlines>
          <c:spPr>
            <a:ln>
              <a:noFill/>
            </a:ln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c:spPr>
        </c:majorGridlines>
        <c:numFmt formatCode="#,##0\ &quot;zł&quot;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pl-PL"/>
          </a:p>
        </c:txPr>
        <c:crossAx val="40006400"/>
        <c:crosses val="autoZero"/>
        <c:crossBetween val="between"/>
        <c:majorUnit val="200000000"/>
        <c:dispUnits>
          <c:builtInUnit val="thousands"/>
          <c:dispUnitsLbl>
            <c:layout/>
            <c:txPr>
              <a:bodyPr/>
              <a:lstStyle/>
              <a:p>
                <a:pPr>
                  <a:defRPr sz="900"/>
                </a:pPr>
                <a:endParaRPr lang="pl-PL"/>
              </a:p>
            </c:txPr>
          </c:dispUnitsLbl>
        </c:dispUnits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solidFill>
                <a:srgbClr val="CF002B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18304" y="0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5627-C9E8-F543-AAF8-3B96EBD99C52}" type="datetimeFigureOut">
              <a:rPr lang="pl-PL" smtClean="0">
                <a:solidFill>
                  <a:srgbClr val="646363"/>
                </a:solidFill>
              </a:rPr>
              <a:t>2017-12-04</a:t>
            </a:fld>
            <a:endParaRPr lang="en-GB">
              <a:solidFill>
                <a:srgbClr val="646363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2" y="6441533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solidFill>
                <a:srgbClr val="646363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18304" y="6441533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484C6-6DA1-314F-A99D-811EF6A771E4}" type="slidenum">
              <a:rPr lang="en-GB" smtClean="0">
                <a:solidFill>
                  <a:srgbClr val="646363"/>
                </a:solidFill>
              </a:rPr>
              <a:t>‹#›</a:t>
            </a:fld>
            <a:endParaRPr lang="en-GB">
              <a:solidFill>
                <a:srgbClr val="6463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22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CF002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18304" y="0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46363"/>
                </a:solidFill>
              </a:defRPr>
            </a:lvl1pPr>
          </a:lstStyle>
          <a:p>
            <a:fld id="{E001AC84-496A-B04F-9FEF-0D417D510E78}" type="datetimeFigureOut">
              <a:rPr lang="pl-PL" smtClean="0"/>
              <a:pPr/>
              <a:t>2017-12-04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8000"/>
            <a:ext cx="3394075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1871" y="3221355"/>
            <a:ext cx="7934960" cy="30518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41533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46363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18304" y="6441533"/>
            <a:ext cx="4298104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46363"/>
                </a:solidFill>
              </a:defRPr>
            </a:lvl1pPr>
          </a:lstStyle>
          <a:p>
            <a:fld id="{BD694230-D688-2347-9DA1-0EEEDD5BFB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491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rgbClr val="646363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DD002B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841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604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879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36B71"/>
                </a:solidFill>
              </a:defRPr>
            </a:lvl1pPr>
            <a:lvl2pPr>
              <a:defRPr sz="2400">
                <a:solidFill>
                  <a:srgbClr val="636B71"/>
                </a:solidFill>
              </a:defRPr>
            </a:lvl2pPr>
            <a:lvl3pPr>
              <a:defRPr sz="2000">
                <a:solidFill>
                  <a:srgbClr val="636B71"/>
                </a:solidFill>
              </a:defRPr>
            </a:lvl3pPr>
            <a:lvl4pPr>
              <a:defRPr sz="1800">
                <a:solidFill>
                  <a:srgbClr val="636B71"/>
                </a:solidFill>
              </a:defRPr>
            </a:lvl4pPr>
            <a:lvl5pPr>
              <a:defRPr sz="1800">
                <a:solidFill>
                  <a:srgbClr val="636B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7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461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600200"/>
            <a:ext cx="8367713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B71"/>
                </a:solidFill>
              </a:defRPr>
            </a:lvl1pPr>
            <a:lvl2pPr>
              <a:defRPr>
                <a:solidFill>
                  <a:srgbClr val="636B71"/>
                </a:solidFill>
              </a:defRPr>
            </a:lvl2pPr>
            <a:lvl3pPr>
              <a:defRPr>
                <a:solidFill>
                  <a:srgbClr val="636B71"/>
                </a:solidFill>
              </a:defRPr>
            </a:lvl3pPr>
            <a:lvl4pPr>
              <a:defRPr>
                <a:solidFill>
                  <a:srgbClr val="636B71"/>
                </a:solidFill>
              </a:defRPr>
            </a:lvl4pPr>
            <a:lvl5pPr>
              <a:defRPr>
                <a:solidFill>
                  <a:srgbClr val="636B71"/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DA0029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36B71"/>
                </a:solidFill>
              </a:defRPr>
            </a:lvl1pPr>
            <a:lvl2pPr>
              <a:defRPr sz="2800">
                <a:solidFill>
                  <a:srgbClr val="636B71"/>
                </a:solidFill>
              </a:defRPr>
            </a:lvl2pPr>
            <a:lvl3pPr>
              <a:defRPr sz="2400">
                <a:solidFill>
                  <a:srgbClr val="636B71"/>
                </a:solidFill>
              </a:defRPr>
            </a:lvl3pPr>
            <a:lvl4pPr>
              <a:defRPr sz="2000">
                <a:solidFill>
                  <a:srgbClr val="636B71"/>
                </a:solidFill>
              </a:defRPr>
            </a:lvl4pPr>
            <a:lvl5pPr>
              <a:defRPr sz="2000">
                <a:solidFill>
                  <a:srgbClr val="636B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GB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36B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09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040559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0024"/>
                </a:solidFill>
              </a:defRPr>
            </a:lvl1pPr>
          </a:lstStyle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4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040559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0024"/>
                </a:solidFill>
              </a:defRPr>
            </a:lvl1pPr>
          </a:lstStyle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4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040559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0024"/>
                </a:solidFill>
              </a:defRPr>
            </a:lvl1pPr>
          </a:lstStyle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4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040559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0024"/>
                </a:solidFill>
              </a:defRPr>
            </a:lvl1pPr>
          </a:lstStyle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4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 userDrawn="1"/>
        </p:nvSpPr>
        <p:spPr bwMode="auto">
          <a:xfrm>
            <a:off x="6416675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28801"/>
            <a:ext cx="8424936" cy="5040559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34140C-DF30-425F-AD6A-CC57F02771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1"/>
          </p:nvPr>
        </p:nvSpPr>
        <p:spPr>
          <a:xfrm>
            <a:off x="0" y="980728"/>
            <a:ext cx="8424936" cy="4381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60024"/>
                </a:solidFill>
              </a:defRPr>
            </a:lvl1pPr>
          </a:lstStyle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2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pPr lvl="1"/>
            <a:endParaRPr lang="pl-PL" altLang="pl-PL" dirty="0" smtClean="0">
              <a:solidFill>
                <a:srgbClr val="B60024"/>
              </a:solidFill>
              <a:latin typeface="Arial" charset="0"/>
              <a:ea typeface="Times New Roman" pitchFamily="18" charset="0"/>
            </a:endParaRPr>
          </a:p>
          <a:p>
            <a:endParaRPr lang="pl-PL" altLang="pl-PL" dirty="0" smtClean="0">
              <a:solidFill>
                <a:srgbClr val="B60024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4504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ytuł i zawartoś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16677" y="325438"/>
            <a:ext cx="29511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l-PL" altLang="pl-PL" sz="1100" spc="220" dirty="0" smtClean="0">
                <a:solidFill>
                  <a:srgbClr val="B60024"/>
                </a:solidFill>
                <a:cs typeface="Times New Roman" pitchFamily="18" charset="0"/>
              </a:rPr>
              <a:t>Państwowy bank rozwoju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74741"/>
            <a:ext cx="8229600" cy="531178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1pPr>
            <a:lvl2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2pPr>
            <a:lvl3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3pPr>
            <a:lvl4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4pPr>
            <a:lvl5pPr>
              <a:defRPr baseline="0">
                <a:solidFill>
                  <a:srgbClr val="58595A"/>
                </a:solidFill>
                <a:latin typeface="Arial" panose="020B0604020202020204" pitchFamily="34" charset="0"/>
                <a:cs typeface="Times New Roman" pitchFamily="18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59563" y="6524625"/>
            <a:ext cx="2133600" cy="255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41CA2-07E0-42F3-BEA3-0BFC93FAD846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7591606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1"/>
          <p:cNvSpPr/>
          <p:nvPr userDrawn="1"/>
        </p:nvSpPr>
        <p:spPr>
          <a:xfrm>
            <a:off x="0" y="2870200"/>
            <a:ext cx="6259513" cy="3987800"/>
          </a:xfrm>
          <a:prstGeom prst="rect">
            <a:avLst/>
          </a:prstGeom>
          <a:solidFill>
            <a:srgbClr val="AA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7649" y="3121905"/>
            <a:ext cx="5407364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chemeClr val="bg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07649" y="4738322"/>
            <a:ext cx="5407364" cy="11671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10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407649" y="6026172"/>
            <a:ext cx="2895600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</p:spTree>
    <p:extLst>
      <p:ext uri="{BB962C8B-B14F-4D97-AF65-F5344CB8AC3E}">
        <p14:creationId xmlns:p14="http://schemas.microsoft.com/office/powerpoint/2010/main" val="3215571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owerpoint-0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FFFFFF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075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ightgre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687388" y="5801541"/>
            <a:ext cx="3047506" cy="449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36B71"/>
                </a:solidFill>
                <a:latin typeface="+mn-lt"/>
              </a:defRPr>
            </a:lvl1pPr>
          </a:lstStyle>
          <a:p>
            <a:pPr lvl="0"/>
            <a:r>
              <a:rPr lang="pl-PL" dirty="0" smtClean="0"/>
              <a:t>Warszawa, dd.mm.2014r.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87048" y="3696922"/>
            <a:ext cx="5637553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636B71"/>
                </a:solidFill>
                <a:latin typeface="+mn-lt"/>
                <a:cs typeface="Verdana"/>
              </a:defRPr>
            </a:lvl1pPr>
            <a:lvl2pPr marL="458059" indent="0" algn="ctr">
              <a:buNone/>
              <a:defRPr/>
            </a:lvl2pPr>
            <a:lvl3pPr marL="916118" indent="0" algn="ctr">
              <a:buNone/>
              <a:defRPr/>
            </a:lvl3pPr>
            <a:lvl4pPr marL="1374177" indent="0" algn="ctr">
              <a:buNone/>
              <a:defRPr/>
            </a:lvl4pPr>
            <a:lvl5pPr marL="1832237" indent="0" algn="ctr">
              <a:buNone/>
              <a:defRPr/>
            </a:lvl5pPr>
            <a:lvl6pPr marL="2290297" indent="0" algn="ctr">
              <a:buNone/>
              <a:defRPr/>
            </a:lvl6pPr>
            <a:lvl7pPr marL="2748356" indent="0" algn="ctr">
              <a:buNone/>
              <a:defRPr/>
            </a:lvl7pPr>
            <a:lvl8pPr marL="3206415" indent="0" algn="ctr">
              <a:buNone/>
              <a:defRPr/>
            </a:lvl8pPr>
            <a:lvl9pPr marL="3664474" indent="0" algn="ctr">
              <a:buNone/>
              <a:defRPr/>
            </a:lvl9pPr>
          </a:lstStyle>
          <a:p>
            <a:r>
              <a:rPr lang="pl-PL" dirty="0" smtClean="0"/>
              <a:t>Podtytuł</a:t>
            </a: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7049" y="2067805"/>
            <a:ext cx="5637552" cy="1470025"/>
          </a:xfrm>
          <a:prstGeom prst="rect">
            <a:avLst/>
          </a:prstGeom>
        </p:spPr>
        <p:txBody>
          <a:bodyPr anchor="t"/>
          <a:lstStyle>
            <a:lvl1pPr algn="l">
              <a:defRPr sz="3200" b="1" baseline="0">
                <a:solidFill>
                  <a:srgbClr val="636B71"/>
                </a:solidFill>
                <a:latin typeface="+mj-lt"/>
                <a:cs typeface="Verdana"/>
              </a:defRPr>
            </a:lvl1pPr>
          </a:lstStyle>
          <a:p>
            <a:r>
              <a:rPr lang="pl-PL" dirty="0" smtClean="0"/>
              <a:t>Tytuł prezentacji</a:t>
            </a:r>
            <a:endParaRPr lang="en-GB" dirty="0"/>
          </a:p>
        </p:txBody>
      </p:sp>
      <p:pic>
        <p:nvPicPr>
          <p:cNvPr id="7" name="Content Placeholder 4" descr="BGK Cmyk Final.ai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321" r="6165" b="8073"/>
          <a:stretch/>
        </p:blipFill>
        <p:spPr>
          <a:xfrm>
            <a:off x="7127595" y="445763"/>
            <a:ext cx="1371245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10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813" y="6492875"/>
            <a:ext cx="1957387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5750" y="278763"/>
            <a:ext cx="6587490" cy="97917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5750" y="1564639"/>
            <a:ext cx="8553450" cy="46805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Powerpoint_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532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78763"/>
            <a:ext cx="6400800" cy="9791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A002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" y="1564639"/>
            <a:ext cx="6400800" cy="4680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636B7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3240" y="6492875"/>
            <a:ext cx="196596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36B71"/>
                </a:solidFill>
              </a:defRPr>
            </a:lvl1pPr>
          </a:lstStyle>
          <a:p>
            <a:fld id="{F121CE06-4F63-3E45-BA0B-AE1171090E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2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47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Powerpoint_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42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8362"/>
            <a:ext cx="1828799" cy="309638"/>
          </a:xfrm>
          <a:prstGeom prst="rect">
            <a:avLst/>
          </a:prstGeom>
        </p:spPr>
      </p:pic>
      <p:sp>
        <p:nvSpPr>
          <p:cNvPr id="3" name="Prostokąt 2"/>
          <p:cNvSpPr/>
          <p:nvPr userDrawn="1"/>
        </p:nvSpPr>
        <p:spPr>
          <a:xfrm>
            <a:off x="-1244600" y="2260600"/>
            <a:ext cx="279400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 userDrawn="1"/>
        </p:nvSpPr>
        <p:spPr>
          <a:xfrm>
            <a:off x="-1244600" y="1790700"/>
            <a:ext cx="279400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 userDrawn="1"/>
        </p:nvSpPr>
        <p:spPr>
          <a:xfrm>
            <a:off x="-1244600" y="2700510"/>
            <a:ext cx="279400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 userDrawn="1"/>
        </p:nvSpPr>
        <p:spPr>
          <a:xfrm>
            <a:off x="-1244600" y="3197225"/>
            <a:ext cx="279400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-1231900" y="3607487"/>
            <a:ext cx="279400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-952500" y="363837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204/204/204</a:t>
            </a:r>
            <a:endParaRPr lang="pl-PL" sz="1000" dirty="0"/>
          </a:p>
        </p:txBody>
      </p:sp>
      <p:sp>
        <p:nvSpPr>
          <p:cNvPr id="9" name="PoleTekstowe 8"/>
          <p:cNvSpPr txBox="1"/>
          <p:nvPr userDrawn="1"/>
        </p:nvSpPr>
        <p:spPr>
          <a:xfrm>
            <a:off x="-952500" y="181063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218/32/56</a:t>
            </a:r>
            <a:endParaRPr lang="pl-PL" sz="1000" dirty="0"/>
          </a:p>
        </p:txBody>
      </p:sp>
      <p:sp>
        <p:nvSpPr>
          <p:cNvPr id="11" name="PoleTekstowe 10"/>
          <p:cNvSpPr txBox="1"/>
          <p:nvPr userDrawn="1"/>
        </p:nvSpPr>
        <p:spPr>
          <a:xfrm>
            <a:off x="-952500" y="3221017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118/126/132</a:t>
            </a:r>
            <a:endParaRPr lang="pl-PL" sz="1000" dirty="0"/>
          </a:p>
        </p:txBody>
      </p:sp>
      <p:sp>
        <p:nvSpPr>
          <p:cNvPr id="12" name="PoleTekstowe 11"/>
          <p:cNvSpPr txBox="1"/>
          <p:nvPr userDrawn="1"/>
        </p:nvSpPr>
        <p:spPr>
          <a:xfrm>
            <a:off x="-952500" y="2277176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183/32/51</a:t>
            </a:r>
            <a:endParaRPr lang="pl-PL" sz="1000" dirty="0"/>
          </a:p>
        </p:txBody>
      </p:sp>
      <p:sp>
        <p:nvSpPr>
          <p:cNvPr id="13" name="PoleTekstowe 12"/>
          <p:cNvSpPr txBox="1"/>
          <p:nvPr userDrawn="1"/>
        </p:nvSpPr>
        <p:spPr>
          <a:xfrm>
            <a:off x="-952500" y="2714791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227/30/54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39110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5" r:id="rId3"/>
    <p:sldLayoutId id="2147483690" r:id="rId4"/>
    <p:sldLayoutId id="2147483649" r:id="rId5"/>
    <p:sldLayoutId id="2147483670" r:id="rId6"/>
    <p:sldLayoutId id="2147483672" r:id="rId7"/>
    <p:sldLayoutId id="2147483671" r:id="rId8"/>
    <p:sldLayoutId id="2147483655" r:id="rId9"/>
    <p:sldLayoutId id="2147483677" r:id="rId10"/>
    <p:sldLayoutId id="2147483685" r:id="rId11"/>
    <p:sldLayoutId id="2147483683" r:id="rId12"/>
    <p:sldLayoutId id="2147483689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522" y="3112381"/>
            <a:ext cx="5760000" cy="2183520"/>
          </a:xfrm>
        </p:spPr>
        <p:txBody>
          <a:bodyPr/>
          <a:lstStyle/>
          <a:p>
            <a:r>
              <a:rPr lang="pl-PL" sz="4000" dirty="0" smtClean="0"/>
              <a:t>Nowy system gwarancyjny po roku 2017: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zasady funkcjonowania, aspekt regionalny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523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3379" y="497532"/>
            <a:ext cx="755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</a:rPr>
              <a:t>Strategia Odpowiedzialnego Rozwoju - gwarancje</a:t>
            </a: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80059" y="1514743"/>
            <a:ext cx="791146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1200" b="1" dirty="0" smtClean="0"/>
          </a:p>
          <a:p>
            <a:pPr algn="just"/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Obszar Kapitał dla rozwoju, projekt strategiczny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pl-PL" sz="1600" i="1" dirty="0" smtClean="0">
                <a:solidFill>
                  <a:schemeClr val="tx2"/>
                </a:solidFill>
              </a:rPr>
              <a:t>… Projekt </a:t>
            </a:r>
            <a:r>
              <a:rPr lang="pl-PL" sz="1600" i="1" dirty="0">
                <a:solidFill>
                  <a:schemeClr val="tx2"/>
                </a:solidFill>
              </a:rPr>
              <a:t>wprowadza trwały, systemowy instrument wsparcia rozwoju MŚP przy wykorzystaniu gwarancji spłaty kredytów, oparty na </a:t>
            </a:r>
            <a:r>
              <a:rPr lang="pl-PL" sz="1600" b="1" i="1" u="sng" dirty="0">
                <a:solidFill>
                  <a:schemeClr val="tx2"/>
                </a:solidFill>
              </a:rPr>
              <a:t>Krajowym Funduszu Gwarancyjnym</a:t>
            </a:r>
            <a:r>
              <a:rPr lang="pl-PL" sz="1600" i="1" dirty="0">
                <a:solidFill>
                  <a:schemeClr val="tx2"/>
                </a:solidFill>
              </a:rPr>
              <a:t> oraz Funduszu Gwarancyjnym w Programie Operacyjnym Inteligentny Rozwój (FG POIR</a:t>
            </a:r>
            <a:r>
              <a:rPr lang="pl-PL" sz="1600" i="1" dirty="0" smtClean="0">
                <a:solidFill>
                  <a:schemeClr val="tx2"/>
                </a:solidFill>
              </a:rPr>
              <a:t>)…</a:t>
            </a:r>
          </a:p>
          <a:p>
            <a:pPr algn="just"/>
            <a:endParaRPr lang="pl-PL" sz="1200" i="1" dirty="0"/>
          </a:p>
          <a:p>
            <a:pPr algn="just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Obszar Małe i średnie przedsiębiorstwa, projekt strategiczny:</a:t>
            </a:r>
          </a:p>
          <a:p>
            <a:pPr algn="just"/>
            <a:r>
              <a:rPr lang="pl-PL" sz="1600" i="1" dirty="0">
                <a:solidFill>
                  <a:schemeClr val="tx2"/>
                </a:solidFill>
              </a:rPr>
              <a:t>Instrumenty gwarancyjne dla polskich przedsiębiorców - </a:t>
            </a:r>
            <a:r>
              <a:rPr lang="pl-PL" sz="1600" b="1" i="1" u="sng" dirty="0">
                <a:solidFill>
                  <a:schemeClr val="tx2"/>
                </a:solidFill>
              </a:rPr>
              <a:t>utworzenie nowego Systemu gwarancyjnego dla MŚP jako trwałego, systemowego instrumentu wsparcia rozwoju MŚP przy wykorzystaniu gwarancji spłaty kredytów</a:t>
            </a:r>
            <a:r>
              <a:rPr lang="pl-PL" sz="1600" i="1" dirty="0">
                <a:solidFill>
                  <a:schemeClr val="tx2"/>
                </a:solidFill>
              </a:rPr>
              <a:t>, …</a:t>
            </a:r>
          </a:p>
          <a:p>
            <a:pPr algn="just"/>
            <a:endParaRPr lang="pl-PL" sz="1200" b="1" u="sng" dirty="0" smtClean="0"/>
          </a:p>
          <a:p>
            <a:pPr algn="just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Podstawowe źródła finansowania Strategii:</a:t>
            </a:r>
          </a:p>
          <a:p>
            <a:pPr algn="just"/>
            <a:r>
              <a:rPr lang="pl-PL" sz="1600" b="1" i="1" u="sng" dirty="0">
                <a:solidFill>
                  <a:schemeClr val="tx2"/>
                </a:solidFill>
              </a:rPr>
              <a:t>Efektywnym instrumentem wspierającym sektor MŚP są również gwarancje</a:t>
            </a:r>
            <a:r>
              <a:rPr lang="pl-PL" sz="1600" i="1" dirty="0">
                <a:solidFill>
                  <a:schemeClr val="tx2"/>
                </a:solidFill>
              </a:rPr>
              <a:t>, które będą </a:t>
            </a:r>
            <a:r>
              <a:rPr lang="pl-PL" sz="1600" i="1" dirty="0" smtClean="0">
                <a:solidFill>
                  <a:schemeClr val="tx2"/>
                </a:solidFill>
              </a:rPr>
              <a:t>udzielane w </a:t>
            </a:r>
            <a:r>
              <a:rPr lang="pl-PL" sz="1600" i="1" dirty="0">
                <a:solidFill>
                  <a:schemeClr val="tx2"/>
                </a:solidFill>
              </a:rPr>
              <a:t>ramach </a:t>
            </a:r>
            <a:r>
              <a:rPr lang="pl-PL" sz="1600" b="1" i="1" u="sng" dirty="0">
                <a:solidFill>
                  <a:schemeClr val="tx2"/>
                </a:solidFill>
              </a:rPr>
              <a:t>jednolitego systemu obsługiwanego przez BGK </a:t>
            </a:r>
            <a:r>
              <a:rPr lang="pl-PL" sz="1600" i="1" dirty="0">
                <a:solidFill>
                  <a:schemeClr val="tx2"/>
                </a:solidFill>
              </a:rPr>
              <a:t>…</a:t>
            </a:r>
          </a:p>
          <a:p>
            <a:pPr algn="just"/>
            <a:endParaRPr lang="pl-PL" sz="1600" i="1" dirty="0">
              <a:solidFill>
                <a:schemeClr val="tx2"/>
              </a:solidFill>
            </a:endParaRPr>
          </a:p>
          <a:p>
            <a:pPr algn="just"/>
            <a:r>
              <a:rPr lang="pl-PL" sz="1600" i="1" dirty="0">
                <a:solidFill>
                  <a:schemeClr val="tx2"/>
                </a:solidFill>
              </a:rPr>
              <a:t>… Średnioroczna wartość gwarancji udzielanych na rzecz MŚP szacowana jest na </a:t>
            </a:r>
            <a:r>
              <a:rPr lang="pl-PL" sz="1600" b="1" i="1" u="sng" dirty="0">
                <a:solidFill>
                  <a:schemeClr val="tx2"/>
                </a:solidFill>
              </a:rPr>
              <a:t>7,5 mld zł</a:t>
            </a:r>
            <a:r>
              <a:rPr lang="pl-PL" sz="1600" i="1" dirty="0">
                <a:solidFill>
                  <a:schemeClr val="tx2"/>
                </a:solidFill>
              </a:rPr>
              <a:t>, a </a:t>
            </a:r>
            <a:r>
              <a:rPr lang="pl-PL" sz="1600" i="1" dirty="0" smtClean="0">
                <a:solidFill>
                  <a:schemeClr val="tx2"/>
                </a:solidFill>
              </a:rPr>
              <a:t>średnioroczna wartość </a:t>
            </a:r>
            <a:r>
              <a:rPr lang="pl-PL" sz="1600" i="1" dirty="0">
                <a:solidFill>
                  <a:schemeClr val="tx2"/>
                </a:solidFill>
              </a:rPr>
              <a:t>zaangażowanego kapitału prywatnego w postaci udzielonych kredytów objętych gwarancjami </a:t>
            </a:r>
            <a:r>
              <a:rPr lang="pl-PL" sz="1600" i="1" dirty="0" smtClean="0">
                <a:solidFill>
                  <a:schemeClr val="tx2"/>
                </a:solidFill>
              </a:rPr>
              <a:t>– </a:t>
            </a:r>
            <a:r>
              <a:rPr lang="pl-PL" sz="1600" b="1" i="1" u="sng" dirty="0" smtClean="0">
                <a:solidFill>
                  <a:schemeClr val="tx2"/>
                </a:solidFill>
              </a:rPr>
              <a:t>10 </a:t>
            </a:r>
            <a:r>
              <a:rPr lang="pl-PL" sz="1600" b="1" i="1" u="sng" dirty="0">
                <a:solidFill>
                  <a:schemeClr val="tx2"/>
                </a:solidFill>
              </a:rPr>
              <a:t>mld zł</a:t>
            </a:r>
            <a:r>
              <a:rPr lang="pl-PL" sz="1600" i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9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pole tekstowe 1"/>
          <p:cNvSpPr txBox="1"/>
          <p:nvPr/>
        </p:nvSpPr>
        <p:spPr>
          <a:xfrm flipH="1">
            <a:off x="66673" y="1136808"/>
            <a:ext cx="862965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Cel: zapewnić trwały, finansowany w dużej części ze środków pozabudżetowych, systemowy instrument wsparcia MŚP w dostępie do kredytów o wolumenie  odpowiadającym potrzebom przedsiębiorców.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3895724" y="2400300"/>
            <a:ext cx="0" cy="3857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57186" y="2066925"/>
            <a:ext cx="3429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Stan obecny 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Instrument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interwencji antycyklicznej</a:t>
            </a: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Doraźne decyzje przedłużające program z roku na rok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Brak kontekstu strategicznego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u="sng" dirty="0" smtClean="0">
                <a:solidFill>
                  <a:schemeClr val="bg1">
                    <a:lumMod val="50000"/>
                  </a:schemeClr>
                </a:solidFill>
              </a:rPr>
              <a:t>Finansowanie gwarancji niemal wyłącznie z budżetu państwa 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z incydentalnym  wykorzystywaniem źródeł zewnętrznych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Niepełne wykorzystanie potencjału środków 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Sprawdzona formuła gwarancji portfelowych - </a:t>
            </a:r>
            <a:r>
              <a:rPr lang="pl-PL" sz="1400" u="sng" dirty="0" smtClean="0">
                <a:solidFill>
                  <a:schemeClr val="bg1">
                    <a:lumMod val="50000"/>
                  </a:schemeClr>
                </a:solidFill>
              </a:rPr>
              <a:t>zabezpieczone kredyty   </a:t>
            </a:r>
            <a:r>
              <a:rPr lang="pl-PL" sz="1400" u="sng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l-PL" sz="1400" u="sng" dirty="0" smtClean="0">
                <a:solidFill>
                  <a:schemeClr val="bg1">
                    <a:lumMod val="50000"/>
                  </a:schemeClr>
                </a:solidFill>
              </a:rPr>
              <a:t>ok</a:t>
            </a:r>
            <a:r>
              <a:rPr lang="pl-PL" sz="1400" b="1" u="sng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1400" b="1" u="sng" dirty="0">
                <a:solidFill>
                  <a:schemeClr val="bg1">
                    <a:lumMod val="50000"/>
                  </a:schemeClr>
                </a:solidFill>
              </a:rPr>
              <a:t>75,25 mld zł, 129 841 wspartych MŚP</a:t>
            </a:r>
          </a:p>
          <a:p>
            <a:endParaRPr lang="pl-PL" sz="14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400" dirty="0" smtClean="0"/>
          </a:p>
          <a:p>
            <a:pPr marL="285750" indent="-285750">
              <a:buFontTx/>
              <a:buChar char="-"/>
            </a:pPr>
            <a:endParaRPr lang="pl-PL" sz="1600" dirty="0" smtClean="0"/>
          </a:p>
          <a:p>
            <a:pPr marL="285750" indent="-285750">
              <a:buFontTx/>
              <a:buChar char="-"/>
            </a:pPr>
            <a:endParaRPr lang="pl-PL" sz="16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048125" y="2057400"/>
            <a:ext cx="464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System gwarancyjny zgodny z SOR: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Instrument systemowej  interwencji strategicznej na rzecz sektora MŚP mobilizujący środki prywatne dla realizacji polityki państwa i bazujący na  wszystkich pozytywnych doświadczeniach obecnego modelu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Utworzenie w BGK rachunku Krajowego Funduszu Gwarancyjnego jako wehikułu finansowego zapewniającego montaż środków z różnych źródeł</a:t>
            </a:r>
          </a:p>
          <a:p>
            <a:pPr algn="just"/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 Wykorzystanie środków uwolnionych z instrumentów finansowych UE dla zasilania </a:t>
            </a: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KFG</a:t>
            </a:r>
          </a:p>
          <a:p>
            <a:pPr algn="just"/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Zwiększenie wsparcia  dla innowacyjnych przedsiębiorców</a:t>
            </a:r>
          </a:p>
          <a:p>
            <a:pPr algn="just"/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Stworzenie silniejszych zachęt dla inwestycji MŚP</a:t>
            </a:r>
          </a:p>
          <a:p>
            <a:pPr algn="just"/>
            <a:endParaRPr lang="pl-PL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chemeClr val="bg1">
                    <a:lumMod val="50000"/>
                  </a:schemeClr>
                </a:solidFill>
              </a:rPr>
              <a:t>Uzupełniająca i wspomagająca rola budżetu państwa jako gwaranta płynności systemu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l-PL" sz="1400" dirty="0"/>
          </a:p>
          <a:p>
            <a:endParaRPr lang="pl-PL" sz="16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73379" y="497532"/>
            <a:ext cx="755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Dlaczego potrzebny jest nowy system gwarancyjny ?</a:t>
            </a:r>
          </a:p>
          <a:p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E47C-3886-4A4E-B27E-136684CF1517}" type="slidenum">
              <a:rPr lang="en-GB" smtClean="0"/>
              <a:t>4</a:t>
            </a:fld>
            <a:endParaRPr lang="en-GB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2865452" y="2505896"/>
            <a:ext cx="1384920" cy="79812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FFFFFF"/>
                </a:solidFill>
              </a:rPr>
              <a:t>Krajowy Fundusz Gwarancyjny</a:t>
            </a:r>
          </a:p>
        </p:txBody>
      </p:sp>
      <p:sp>
        <p:nvSpPr>
          <p:cNvPr id="19" name="Prostokąt zaokrąglony 18"/>
          <p:cNvSpPr/>
          <p:nvPr/>
        </p:nvSpPr>
        <p:spPr>
          <a:xfrm rot="16200000">
            <a:off x="5862073" y="3706095"/>
            <a:ext cx="4182512" cy="864002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FFFFFF"/>
                </a:solidFill>
              </a:rPr>
              <a:t>PRZEDSIĘBIORCY</a:t>
            </a:r>
          </a:p>
        </p:txBody>
      </p:sp>
      <p:sp>
        <p:nvSpPr>
          <p:cNvPr id="20" name="Prostokąt 19"/>
          <p:cNvSpPr/>
          <p:nvPr/>
        </p:nvSpPr>
        <p:spPr>
          <a:xfrm rot="16200000">
            <a:off x="4712918" y="4059356"/>
            <a:ext cx="3649975" cy="679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636B71">
                    <a:lumMod val="50000"/>
                  </a:srgbClr>
                </a:solidFill>
              </a:rPr>
              <a:t>KREDYTY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1212054" y="2577904"/>
            <a:ext cx="818815" cy="357796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  <a:p>
            <a:pPr algn="ctr"/>
            <a:endParaRPr lang="pl-PL" dirty="0">
              <a:solidFill>
                <a:srgbClr val="FFFFFF"/>
              </a:solidFill>
            </a:endParaRPr>
          </a:p>
          <a:p>
            <a:pPr algn="ctr"/>
            <a:r>
              <a:rPr lang="pl-PL" dirty="0">
                <a:solidFill>
                  <a:srgbClr val="FFFFFF"/>
                </a:solidFill>
              </a:rPr>
              <a:t>BGK</a:t>
            </a:r>
          </a:p>
          <a:p>
            <a:pPr algn="ctr"/>
            <a:endParaRPr lang="pl-PL" dirty="0">
              <a:solidFill>
                <a:srgbClr val="FFFFFF"/>
              </a:solidFill>
            </a:endParaRPr>
          </a:p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3" name="Strzałka w prawo 22"/>
          <p:cNvSpPr/>
          <p:nvPr/>
        </p:nvSpPr>
        <p:spPr>
          <a:xfrm>
            <a:off x="2165140" y="2871504"/>
            <a:ext cx="444830" cy="352521"/>
          </a:xfrm>
          <a:prstGeom prst="rightArrow">
            <a:avLst>
              <a:gd name="adj1" fmla="val 50000"/>
              <a:gd name="adj2" fmla="val 5445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984651" y="1052736"/>
            <a:ext cx="2530397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FFFFFF"/>
                </a:solidFill>
              </a:rPr>
              <a:t>Środki uwolnione z instrumentów finansowych</a:t>
            </a:r>
          </a:p>
          <a:p>
            <a:pPr algn="ctr"/>
            <a:r>
              <a:rPr lang="pl-PL" sz="1200" b="1" dirty="0">
                <a:solidFill>
                  <a:srgbClr val="FFFFFF"/>
                </a:solidFill>
              </a:rPr>
              <a:t>Budżet państwa</a:t>
            </a:r>
          </a:p>
        </p:txBody>
      </p:sp>
      <p:sp>
        <p:nvSpPr>
          <p:cNvPr id="27" name="Strzałka w dół 26"/>
          <p:cNvSpPr/>
          <p:nvPr/>
        </p:nvSpPr>
        <p:spPr>
          <a:xfrm>
            <a:off x="3040235" y="1975578"/>
            <a:ext cx="196730" cy="44189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865451" y="3567769"/>
            <a:ext cx="1522285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>
                <a:solidFill>
                  <a:srgbClr val="FFFFFF"/>
                </a:solidFill>
              </a:rPr>
              <a:t>Fundusz Gwarancyjny Progr. Operacyjnego</a:t>
            </a:r>
            <a:endParaRPr lang="pl-PL" sz="1200" dirty="0">
              <a:solidFill>
                <a:srgbClr val="FFFFFF"/>
              </a:solidFill>
            </a:endParaRPr>
          </a:p>
          <a:p>
            <a:pPr algn="ctr"/>
            <a:r>
              <a:rPr lang="pl-PL" sz="1200" dirty="0">
                <a:solidFill>
                  <a:srgbClr val="FFFFFF"/>
                </a:solidFill>
              </a:rPr>
              <a:t>Inteligentny Rozwój</a:t>
            </a:r>
          </a:p>
        </p:txBody>
      </p:sp>
      <p:sp>
        <p:nvSpPr>
          <p:cNvPr id="30" name="Strzałka w prawo 29"/>
          <p:cNvSpPr/>
          <p:nvPr/>
        </p:nvSpPr>
        <p:spPr>
          <a:xfrm>
            <a:off x="6937324" y="3944209"/>
            <a:ext cx="584004" cy="387774"/>
          </a:xfrm>
          <a:prstGeom prst="rightArrow">
            <a:avLst>
              <a:gd name="adj1" fmla="val 50000"/>
              <a:gd name="adj2" fmla="val 5445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578943" y="2184986"/>
            <a:ext cx="738664" cy="26063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POLSKI FUNDUSZ ROZWOJU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257748" y="2544822"/>
            <a:ext cx="1772296" cy="830997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solidFill>
                  <a:srgbClr val="636B71">
                    <a:lumMod val="50000"/>
                  </a:srgbClr>
                </a:solidFill>
              </a:rPr>
              <a:t>Kontynuacja programu de </a:t>
            </a:r>
            <a:r>
              <a:rPr lang="pl-PL" sz="1200" dirty="0">
                <a:solidFill>
                  <a:srgbClr val="636B71">
                    <a:lumMod val="50000"/>
                  </a:srgbClr>
                </a:solidFill>
              </a:rPr>
              <a:t>minimis</a:t>
            </a:r>
          </a:p>
          <a:p>
            <a:pPr algn="ctr"/>
            <a:r>
              <a:rPr lang="pl-PL" sz="1200" dirty="0">
                <a:solidFill>
                  <a:srgbClr val="636B71">
                    <a:lumMod val="50000"/>
                  </a:srgbClr>
                </a:solidFill>
              </a:rPr>
              <a:t>wspieranie konkurencyjności MŚP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4474425" y="3549180"/>
            <a:ext cx="1192950" cy="646331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rgbClr val="636B71">
                    <a:lumMod val="50000"/>
                  </a:srgbClr>
                </a:solidFill>
              </a:rPr>
              <a:t>W</a:t>
            </a:r>
            <a:r>
              <a:rPr lang="pl-PL" sz="1200" dirty="0" smtClean="0">
                <a:solidFill>
                  <a:srgbClr val="636B71">
                    <a:lumMod val="50000"/>
                  </a:srgbClr>
                </a:solidFill>
              </a:rPr>
              <a:t>spieranie </a:t>
            </a:r>
            <a:r>
              <a:rPr lang="pl-PL" sz="1200" dirty="0">
                <a:solidFill>
                  <a:srgbClr val="636B71">
                    <a:lumMod val="50000"/>
                  </a:srgbClr>
                </a:solidFill>
              </a:rPr>
              <a:t>innowacyjności MŚP</a:t>
            </a:r>
          </a:p>
        </p:txBody>
      </p:sp>
      <p:sp>
        <p:nvSpPr>
          <p:cNvPr id="35" name="Strzałka w prawo 34"/>
          <p:cNvSpPr/>
          <p:nvPr/>
        </p:nvSpPr>
        <p:spPr>
          <a:xfrm>
            <a:off x="5753787" y="2813890"/>
            <a:ext cx="425455" cy="292863"/>
          </a:xfrm>
          <a:prstGeom prst="rightArrow">
            <a:avLst>
              <a:gd name="adj1" fmla="val 52503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3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03971" y="3341669"/>
            <a:ext cx="1620309" cy="679979"/>
          </a:xfrm>
          <a:prstGeom prst="rect">
            <a:avLst/>
          </a:prstGeom>
        </p:spPr>
      </p:pic>
      <p:sp>
        <p:nvSpPr>
          <p:cNvPr id="38" name="Para nawiasów 37"/>
          <p:cNvSpPr/>
          <p:nvPr/>
        </p:nvSpPr>
        <p:spPr>
          <a:xfrm>
            <a:off x="918933" y="1251818"/>
            <a:ext cx="7826532" cy="5241057"/>
          </a:xfrm>
          <a:prstGeom prst="bracketPair">
            <a:avLst/>
          </a:prstGeom>
          <a:ln w="73025"/>
          <a:effectLst>
            <a:outerShdw blurRad="40000" dist="254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36B71"/>
              </a:solidFill>
            </a:endParaRPr>
          </a:p>
        </p:txBody>
      </p:sp>
      <p:sp>
        <p:nvSpPr>
          <p:cNvPr id="25" name="Strzałka w prawo 24"/>
          <p:cNvSpPr/>
          <p:nvPr/>
        </p:nvSpPr>
        <p:spPr>
          <a:xfrm>
            <a:off x="5751066" y="3629208"/>
            <a:ext cx="425455" cy="292863"/>
          </a:xfrm>
          <a:prstGeom prst="rightArrow">
            <a:avLst>
              <a:gd name="adj1" fmla="val 52503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6" name="Strzałka w prawo 25"/>
          <p:cNvSpPr/>
          <p:nvPr/>
        </p:nvSpPr>
        <p:spPr>
          <a:xfrm>
            <a:off x="2198417" y="5477949"/>
            <a:ext cx="444830" cy="352521"/>
          </a:xfrm>
          <a:prstGeom prst="rightArrow">
            <a:avLst>
              <a:gd name="adj1" fmla="val 50000"/>
              <a:gd name="adj2" fmla="val 5445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2784021" y="5468141"/>
            <a:ext cx="1731027" cy="362329"/>
          </a:xfrm>
          <a:prstGeom prst="roundRect">
            <a:avLst/>
          </a:prstGeom>
          <a:gradFill>
            <a:gsLst>
              <a:gs pos="0">
                <a:srgbClr val="74D8F0"/>
              </a:gs>
              <a:gs pos="35000">
                <a:srgbClr val="9FE6FF"/>
              </a:gs>
              <a:gs pos="100000">
                <a:srgbClr val="CDF2FF"/>
              </a:gs>
            </a:gsLst>
          </a:gra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00B0F0"/>
                </a:solidFill>
              </a:rPr>
              <a:t>PLG COSME</a:t>
            </a:r>
            <a:endParaRPr lang="pl-PL" b="1" dirty="0">
              <a:solidFill>
                <a:srgbClr val="00B0F0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4552719" y="5441997"/>
            <a:ext cx="1182354" cy="830997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200" dirty="0">
                <a:solidFill>
                  <a:srgbClr val="636B71">
                    <a:lumMod val="50000"/>
                  </a:srgbClr>
                </a:solidFill>
              </a:rPr>
              <a:t>Gwarancje </a:t>
            </a:r>
            <a:r>
              <a:rPr lang="pl-PL" sz="1200" dirty="0" smtClean="0">
                <a:solidFill>
                  <a:srgbClr val="636B71">
                    <a:lumMod val="50000"/>
                  </a:srgbClr>
                </a:solidFill>
              </a:rPr>
              <a:t>dla MŚP</a:t>
            </a:r>
          </a:p>
          <a:p>
            <a:pPr algn="ctr"/>
            <a:r>
              <a:rPr lang="pl-PL" sz="1200" dirty="0" smtClean="0">
                <a:solidFill>
                  <a:srgbClr val="636B71">
                    <a:lumMod val="50000"/>
                  </a:srgbClr>
                </a:solidFill>
              </a:rPr>
              <a:t>(w tym rynkowe)</a:t>
            </a:r>
            <a:endParaRPr lang="pl-PL" sz="1200" dirty="0">
              <a:solidFill>
                <a:srgbClr val="636B71">
                  <a:lumMod val="50000"/>
                </a:srgbClr>
              </a:solidFill>
            </a:endParaRPr>
          </a:p>
        </p:txBody>
      </p:sp>
      <p:sp>
        <p:nvSpPr>
          <p:cNvPr id="36" name="Strzałka w prawo 35"/>
          <p:cNvSpPr/>
          <p:nvPr/>
        </p:nvSpPr>
        <p:spPr>
          <a:xfrm>
            <a:off x="5735073" y="5684038"/>
            <a:ext cx="425455" cy="292863"/>
          </a:xfrm>
          <a:prstGeom prst="rightArrow">
            <a:avLst>
              <a:gd name="adj1" fmla="val 52503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0" name="Strzałka w prawo 39"/>
          <p:cNvSpPr/>
          <p:nvPr/>
        </p:nvSpPr>
        <p:spPr>
          <a:xfrm rot="16200000">
            <a:off x="3522561" y="6120499"/>
            <a:ext cx="256137" cy="550628"/>
          </a:xfrm>
          <a:prstGeom prst="rightArrow">
            <a:avLst>
              <a:gd name="adj1" fmla="val 50000"/>
              <a:gd name="adj2" fmla="val 54452"/>
            </a:avLst>
          </a:prstGeom>
          <a:noFill/>
          <a:ln>
            <a:solidFill>
              <a:srgbClr val="00B0F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3138600" y="6523882"/>
            <a:ext cx="1249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636B71">
                    <a:lumMod val="50000"/>
                  </a:srgbClr>
                </a:solidFill>
              </a:rPr>
              <a:t>Regwarancje</a:t>
            </a:r>
            <a:r>
              <a:rPr lang="pl-PL" sz="1200" dirty="0" smtClean="0">
                <a:solidFill>
                  <a:srgbClr val="636B71">
                    <a:lumMod val="50000"/>
                  </a:srgbClr>
                </a:solidFill>
              </a:rPr>
              <a:t> EFI</a:t>
            </a:r>
            <a:endParaRPr lang="pl-PL" sz="1200" dirty="0">
              <a:solidFill>
                <a:srgbClr val="636B71">
                  <a:lumMod val="50000"/>
                </a:srgbClr>
              </a:solidFill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 flipV="1">
            <a:off x="3925941" y="2181979"/>
            <a:ext cx="2522484" cy="3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925941" y="2184986"/>
            <a:ext cx="0" cy="303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2884854" y="4366887"/>
            <a:ext cx="1429846" cy="830997"/>
          </a:xfrm>
          <a:prstGeom prst="rect">
            <a:avLst/>
          </a:prstGeom>
          <a:pattFill prst="pct2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Ew. fundusze gwarancyjne  innych PO i inne źródła finansowania</a:t>
            </a:r>
            <a:endParaRPr lang="pl-PL" sz="1200" dirty="0"/>
          </a:p>
        </p:txBody>
      </p:sp>
      <p:sp>
        <p:nvSpPr>
          <p:cNvPr id="44" name="Prostokąt 43"/>
          <p:cNvSpPr/>
          <p:nvPr/>
        </p:nvSpPr>
        <p:spPr>
          <a:xfrm>
            <a:off x="4474425" y="4452453"/>
            <a:ext cx="1264459" cy="830997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sz="1200" dirty="0" smtClean="0">
                <a:solidFill>
                  <a:schemeClr val="bg2">
                    <a:lumMod val="50000"/>
                  </a:schemeClr>
                </a:solidFill>
              </a:rPr>
              <a:t>Wspieranie innych celów rozwojowych MŚP</a:t>
            </a:r>
            <a:endParaRPr lang="pl-PL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Strzałka w prawo 44"/>
          <p:cNvSpPr/>
          <p:nvPr/>
        </p:nvSpPr>
        <p:spPr>
          <a:xfrm>
            <a:off x="2261097" y="3696085"/>
            <a:ext cx="444830" cy="352521"/>
          </a:xfrm>
          <a:prstGeom prst="rightArrow">
            <a:avLst>
              <a:gd name="adj1" fmla="val 50000"/>
              <a:gd name="adj2" fmla="val 5445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6" name="Strzałka w prawo 45"/>
          <p:cNvSpPr/>
          <p:nvPr/>
        </p:nvSpPr>
        <p:spPr>
          <a:xfrm>
            <a:off x="2261097" y="4615081"/>
            <a:ext cx="444830" cy="352521"/>
          </a:xfrm>
          <a:prstGeom prst="rightArrow">
            <a:avLst>
              <a:gd name="adj1" fmla="val 50000"/>
              <a:gd name="adj2" fmla="val 54452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7" name="Strzałka w prawo 46"/>
          <p:cNvSpPr/>
          <p:nvPr/>
        </p:nvSpPr>
        <p:spPr>
          <a:xfrm>
            <a:off x="5772902" y="4678478"/>
            <a:ext cx="425455" cy="292863"/>
          </a:xfrm>
          <a:prstGeom prst="rightArrow">
            <a:avLst>
              <a:gd name="adj1" fmla="val 52503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8" name="Prostokąt zaokrąglony 47"/>
          <p:cNvSpPr/>
          <p:nvPr/>
        </p:nvSpPr>
        <p:spPr>
          <a:xfrm>
            <a:off x="2796493" y="5833203"/>
            <a:ext cx="1731027" cy="362329"/>
          </a:xfrm>
          <a:prstGeom prst="roundRect">
            <a:avLst/>
          </a:prstGeom>
          <a:pattFill prst="pct5">
            <a:fgClr>
              <a:srgbClr val="0070C0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0B0F0"/>
                </a:solidFill>
              </a:rPr>
              <a:t>Ew. inne inicjatywy BGK/EFI</a:t>
            </a:r>
            <a:endParaRPr lang="pl-PL" sz="1400" b="1" dirty="0">
              <a:solidFill>
                <a:srgbClr val="00B0F0"/>
              </a:solidFill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5070901" y="1082476"/>
            <a:ext cx="2158426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FFFFFF"/>
                </a:solidFill>
              </a:rPr>
              <a:t>Dodatkowe środki krajowe i zagraniczne pozyskane w przyszłości </a:t>
            </a:r>
            <a:endParaRPr lang="pl-PL" sz="1200" b="1" dirty="0">
              <a:solidFill>
                <a:srgbClr val="FFFFFF"/>
              </a:solidFill>
            </a:endParaRPr>
          </a:p>
        </p:txBody>
      </p:sp>
      <p:cxnSp>
        <p:nvCxnSpPr>
          <p:cNvPr id="50" name="Łącznik prostoliniowy 49"/>
          <p:cNvCxnSpPr/>
          <p:nvPr/>
        </p:nvCxnSpPr>
        <p:spPr>
          <a:xfrm>
            <a:off x="6448425" y="1728807"/>
            <a:ext cx="0" cy="4677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pole tekstowe 38"/>
          <p:cNvSpPr txBox="1"/>
          <p:nvPr/>
        </p:nvSpPr>
        <p:spPr>
          <a:xfrm>
            <a:off x="373379" y="497532"/>
            <a:ext cx="755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Jak będzie </a:t>
            </a:r>
            <a:r>
              <a:rPr lang="pl-PL" sz="2000" b="1" dirty="0" smtClean="0">
                <a:solidFill>
                  <a:schemeClr val="tx2"/>
                </a:solidFill>
              </a:rPr>
              <a:t>funkcjonował </a:t>
            </a:r>
            <a:r>
              <a:rPr lang="pl-PL" sz="2000" b="1" dirty="0">
                <a:solidFill>
                  <a:schemeClr val="tx2"/>
                </a:solidFill>
              </a:rPr>
              <a:t>nowy system gwarancyjny? 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278129" y="1223264"/>
            <a:ext cx="834390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500" b="1" dirty="0">
                <a:solidFill>
                  <a:schemeClr val="bg1">
                    <a:lumMod val="50000"/>
                  </a:schemeClr>
                </a:solidFill>
              </a:rPr>
              <a:t>Stan obecny</a:t>
            </a:r>
          </a:p>
          <a:p>
            <a:endParaRPr lang="pl-PL" sz="1500" b="1" dirty="0"/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500" dirty="0" smtClean="0"/>
              <a:t>Samorządy województw nie uczestniczą w finansowaniu gwarancji de minimis, chociaż efekt prorozwojowy występuje na szczeblu regionalnym  -  ok 80% beneficjentów gwarancji BGK to mikroprzedsiębiorstwa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500" dirty="0" smtClean="0"/>
              <a:t>W regionach funkcjonują fundusze poręczeniowe, które udzielają poręczeń w oparciu o zasoby własne i środki unijne. Skala  tej działalności jest zdecydowanie niższa niż gwarancji de minimis (łączna sprzedaż poręczeń  funduszy to jedynie 7,9% wartości  sprzedaży gwarancji de minimis, a wartość  aktywnych poręczeń to ok 8,8% wartości zaangażowania z tytułu gwarancji de minimis – dane za 2016 r.)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500" b="1" dirty="0" smtClean="0">
                <a:solidFill>
                  <a:srgbClr val="DA0029"/>
                </a:solidFill>
              </a:rPr>
              <a:t>Z doświadczeń wynika, że jedynie </a:t>
            </a:r>
            <a:r>
              <a:rPr lang="pl-PL" sz="1500" b="1" dirty="0">
                <a:solidFill>
                  <a:srgbClr val="DA0029"/>
                </a:solidFill>
              </a:rPr>
              <a:t>program gwarancyjny o ogólnokrajowym </a:t>
            </a:r>
            <a:r>
              <a:rPr lang="pl-PL" sz="1500" b="1" dirty="0" smtClean="0">
                <a:solidFill>
                  <a:srgbClr val="DA0029"/>
                </a:solidFill>
              </a:rPr>
              <a:t>zasięgu, wspierany przez państwo </a:t>
            </a:r>
            <a:r>
              <a:rPr lang="pl-PL" sz="1500" b="1" dirty="0">
                <a:solidFill>
                  <a:srgbClr val="DA0029"/>
                </a:solidFill>
              </a:rPr>
              <a:t>może stanowić odpowiedź na </a:t>
            </a:r>
            <a:r>
              <a:rPr lang="pl-PL" sz="1500" b="1" dirty="0" smtClean="0">
                <a:solidFill>
                  <a:srgbClr val="DA0029"/>
                </a:solidFill>
              </a:rPr>
              <a:t>uwarunkowania </a:t>
            </a:r>
            <a:r>
              <a:rPr lang="pl-PL" sz="1500" b="1" dirty="0">
                <a:solidFill>
                  <a:srgbClr val="DA0029"/>
                </a:solidFill>
              </a:rPr>
              <a:t>rynku kredytowego </a:t>
            </a:r>
            <a:r>
              <a:rPr lang="pl-PL" sz="1500" b="1" dirty="0" smtClean="0">
                <a:solidFill>
                  <a:srgbClr val="DA0029"/>
                </a:solidFill>
              </a:rPr>
              <a:t> (sieciowa  organizacji banków,  scentralizowane procedury decyzyjne, wymogi  </a:t>
            </a:r>
            <a:r>
              <a:rPr lang="pl-PL" sz="1500" b="1" dirty="0">
                <a:solidFill>
                  <a:srgbClr val="DA0029"/>
                </a:solidFill>
              </a:rPr>
              <a:t>regulacji ostrożnościowych </a:t>
            </a:r>
            <a:r>
              <a:rPr lang="pl-PL" sz="1500" b="1" dirty="0" smtClean="0">
                <a:solidFill>
                  <a:srgbClr val="DA0029"/>
                </a:solidFill>
              </a:rPr>
              <a:t>dot. m.in. ochrony nierzeczywistej)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500" dirty="0" smtClean="0"/>
              <a:t>Zaprezentowana </a:t>
            </a:r>
            <a:r>
              <a:rPr lang="pl-PL" sz="1500" dirty="0"/>
              <a:t>w 2014 r. oferta BGK zawierająca koncepcję dwupoziomowego systemu poręczeniowo – regwarancyjnego nie spotkała się z akceptacją </a:t>
            </a:r>
            <a:r>
              <a:rPr lang="pl-PL" sz="1500" dirty="0" smtClean="0"/>
              <a:t>regionów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1500" dirty="0"/>
              <a:t>Z uwagi na otwarty charakter KFG dopuszczający finansowanie z różnych źródeł i od różnych </a:t>
            </a:r>
            <a:r>
              <a:rPr lang="pl-PL" sz="1500" dirty="0" smtClean="0"/>
              <a:t>podmiotów, </a:t>
            </a:r>
            <a:r>
              <a:rPr lang="pl-PL" sz="1500" dirty="0"/>
              <a:t>BGK widzi </a:t>
            </a:r>
            <a:r>
              <a:rPr lang="pl-PL" sz="1500" dirty="0" smtClean="0"/>
              <a:t>możliwość dobrowolnej </a:t>
            </a:r>
            <a:r>
              <a:rPr lang="pl-PL" sz="1500" dirty="0"/>
              <a:t>partycypacji regionów w finansowaniu </a:t>
            </a:r>
            <a:r>
              <a:rPr lang="pl-PL" sz="1500" dirty="0" smtClean="0"/>
              <a:t> KFG</a:t>
            </a:r>
            <a:endParaRPr lang="pl-PL" sz="15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73379" y="497532"/>
            <a:ext cx="7553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System gwarancyjny – aspekt regionalny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3233" y="526167"/>
            <a:ext cx="7553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System gwarancyjny – aspekt regionalny </a:t>
            </a:r>
            <a:endParaRPr lang="pl-PL" sz="2000" b="1" dirty="0" smtClean="0">
              <a:solidFill>
                <a:schemeClr val="tx2"/>
              </a:solidFill>
            </a:endParaRPr>
          </a:p>
          <a:p>
            <a:r>
              <a:rPr lang="pl-PL" sz="2000" b="1" dirty="0">
                <a:solidFill>
                  <a:schemeClr val="tx2"/>
                </a:solidFill>
              </a:rPr>
              <a:t>Kwotowy i procentowy udział gwarancji de </a:t>
            </a:r>
            <a:r>
              <a:rPr lang="pl-PL" sz="2000" b="1" dirty="0" err="1">
                <a:solidFill>
                  <a:schemeClr val="tx2"/>
                </a:solidFill>
              </a:rPr>
              <a:t>minimis</a:t>
            </a:r>
            <a:r>
              <a:rPr lang="pl-PL" sz="2000" b="1" dirty="0">
                <a:solidFill>
                  <a:schemeClr val="tx2"/>
                </a:solidFill>
              </a:rPr>
              <a:t> w województwach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368162"/>
              </p:ext>
            </p:extLst>
          </p:nvPr>
        </p:nvGraphicFramePr>
        <p:xfrm>
          <a:off x="521193" y="1627977"/>
          <a:ext cx="7564584" cy="4664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4027"/>
                <a:gridCol w="886640"/>
                <a:gridCol w="791642"/>
                <a:gridCol w="1256073"/>
                <a:gridCol w="971082"/>
                <a:gridCol w="1154038"/>
                <a:gridCol w="971082"/>
              </a:tblGrid>
              <a:tr h="7193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Województwo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Liczba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Udział</a:t>
                      </a:r>
                      <a:r>
                        <a:rPr lang="en-GB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liczbowy</a:t>
                      </a:r>
                      <a:r>
                        <a:rPr lang="en-GB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Kwota gwarancji (w tys. zł)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Udział</a:t>
                      </a:r>
                      <a:r>
                        <a:rPr lang="en-GB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wartościowy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Kwota kredytu (w tys. zł)</a:t>
                      </a:r>
                      <a:endParaRPr lang="pl-PL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Udział</a:t>
                      </a:r>
                      <a:r>
                        <a:rPr lang="en-GB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GB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wartościowy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dolnośląskie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21 673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9,18%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3 205 654,25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7,57%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5 742 627,66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7,63%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kujawsko-pomorskie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12 015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5,09%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2 009 303,73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4,74%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3 606 815,74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4,79%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lubelskie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8 983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1 608 532,36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2 894 218,57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3,85%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lubuskie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6 624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2,80%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1 057 346,97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2,50%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1 889 933,12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2,51%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łódzkie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15 274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6,47%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2 591 592,65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6,12%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4 633 989,20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6,16%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małopolskie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21 053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8,91%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3 776 230,67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8,91%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6 631 515,11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8,81%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mazowieckie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40 528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17,16%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8 871 860,59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20,94%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15 833 548,81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21,04%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opolskie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4 557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1,93%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716 406,03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1,69%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1 239 969,83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1,65%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podkarpackie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9 204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3,90%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1 547 841,43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3,65%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2 680 015,98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3,56%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podlaskie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5 964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2,53%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1 044 518,54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2,47%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1 853 067,73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2,46%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pomorskie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15 175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6,43%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2 602 591,35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6,14%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4 578 623,26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6,08%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śląskie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27 406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11,60%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5 095 741,45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12,03%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8 891 497,94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11,82%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świętokrzyskie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5 612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2,38%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1 116 088,51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2,63%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1 986 801,45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2,64%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warmińsko-mazurskie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7 547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3,20%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1 127 351,85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2,66%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2 016 126,52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2,68%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wielkopolskie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23 434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9,92%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4 253 383,73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10,04%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7 680 178,33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10,21%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zachodniopomorskie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11 112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4,70%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1 738 622,88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4,11%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3 086 558,37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4,11%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0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RAZEM </a:t>
                      </a:r>
                      <a:endParaRPr lang="en-GB" sz="11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236 161</a:t>
                      </a:r>
                      <a:endParaRPr lang="en-GB" sz="11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100,00%</a:t>
                      </a:r>
                      <a:endParaRPr lang="en-GB" sz="11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42 363 067,00</a:t>
                      </a:r>
                      <a:endParaRPr lang="en-GB" sz="11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100,00%</a:t>
                      </a:r>
                      <a:endParaRPr lang="en-GB" sz="11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75 245 487,61</a:t>
                      </a:r>
                      <a:endParaRPr lang="en-GB" sz="1100" b="1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100,00%</a:t>
                      </a:r>
                      <a:endParaRPr lang="en-GB" sz="11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Wykres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707806"/>
              </p:ext>
            </p:extLst>
          </p:nvPr>
        </p:nvGraphicFramePr>
        <p:xfrm>
          <a:off x="2731196" y="4323293"/>
          <a:ext cx="4462885" cy="230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Wykres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58519"/>
              </p:ext>
            </p:extLst>
          </p:nvPr>
        </p:nvGraphicFramePr>
        <p:xfrm>
          <a:off x="-317563" y="4300161"/>
          <a:ext cx="3542201" cy="232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Wykres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848853"/>
              </p:ext>
            </p:extLst>
          </p:nvPr>
        </p:nvGraphicFramePr>
        <p:xfrm>
          <a:off x="79485" y="1591519"/>
          <a:ext cx="4252719" cy="185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F280D-3916-614B-ABEF-BBF0CE1846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73379" y="497532"/>
            <a:ext cx="755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DA2038"/>
                </a:solidFill>
              </a:rPr>
              <a:t>Fundusze poręczeniowe w nowej sytuacji rynkowej</a:t>
            </a:r>
          </a:p>
          <a:p>
            <a:r>
              <a:rPr lang="pl-PL" sz="2000" b="1" dirty="0">
                <a:solidFill>
                  <a:srgbClr val="DA2038"/>
                </a:solidFill>
              </a:rPr>
              <a:t>Adaptacja, transformacja oferty produktowej</a:t>
            </a:r>
            <a:endParaRPr lang="en-GB" sz="2000" b="1" dirty="0">
              <a:solidFill>
                <a:srgbClr val="DA2038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453971" y="4077072"/>
            <a:ext cx="1350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pl-PL" sz="1000" b="1" kern="0" dirty="0" smtClean="0">
                <a:solidFill>
                  <a:prstClr val="black"/>
                </a:solidFill>
              </a:rPr>
              <a:t>Dane na 30.09.2017 r.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529752" y="4890065"/>
            <a:ext cx="1369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pl-PL" sz="1000" b="1" u="sng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Struktura produktowa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18604" y="4053940"/>
            <a:ext cx="13500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pl-PL" sz="1000" b="1" kern="0" dirty="0" smtClean="0">
                <a:solidFill>
                  <a:prstClr val="black"/>
                </a:solidFill>
              </a:rPr>
              <a:t>Dane na 31.12.2013 r.</a:t>
            </a:r>
          </a:p>
        </p:txBody>
      </p:sp>
      <p:sp>
        <p:nvSpPr>
          <p:cNvPr id="12" name="Strzałka w prawo 11"/>
          <p:cNvSpPr/>
          <p:nvPr/>
        </p:nvSpPr>
        <p:spPr>
          <a:xfrm>
            <a:off x="2449085" y="5013176"/>
            <a:ext cx="648072" cy="1121931"/>
          </a:xfrm>
          <a:prstGeom prst="rightArrow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pl-PL" kern="0" smtClean="0">
              <a:solidFill>
                <a:prstClr val="white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11542" y="3744698"/>
            <a:ext cx="5081961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DA2038"/>
                </a:solidFill>
              </a:rPr>
              <a:t>Dywersyfikacja oferty produktowej funduszy poręczeniowych</a:t>
            </a:r>
            <a:endParaRPr lang="en-GB" sz="1300" b="1" dirty="0">
              <a:solidFill>
                <a:srgbClr val="DA2038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128629" y="1255076"/>
            <a:ext cx="5081961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DA2038"/>
                </a:solidFill>
              </a:rPr>
              <a:t>Wzrost wartości udzielanych poręczeń</a:t>
            </a:r>
            <a:endParaRPr lang="en-GB" sz="1300" b="1" dirty="0">
              <a:solidFill>
                <a:srgbClr val="DA2038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030618" y="3744561"/>
            <a:ext cx="5081961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DA2038"/>
                </a:solidFill>
              </a:rPr>
              <a:t>Duża wiarygodność względem partnerów finansowych</a:t>
            </a:r>
            <a:endParaRPr lang="en-GB" sz="1300" b="1" dirty="0">
              <a:solidFill>
                <a:srgbClr val="DA2038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154366" y="4054338"/>
            <a:ext cx="393036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l-PL" sz="1000" b="1" dirty="0">
                <a:solidFill>
                  <a:prstClr val="black"/>
                </a:solidFill>
              </a:rPr>
              <a:t>Na dzień 31.10.2017 r. czternaście funduszy poręczeniowych z udziałem kapitałowym BGK posiada rating na poziomie inwestycyjnym z przedziału od A+ do BBB</a:t>
            </a:r>
            <a:endParaRPr lang="en-GB" sz="1000" b="1" dirty="0">
              <a:solidFill>
                <a:prstClr val="black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90291" y="1512690"/>
            <a:ext cx="2390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Wartość udzielonych poręczeń w latach 2014 – 2017</a:t>
            </a:r>
            <a:endParaRPr lang="pl-PL" sz="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4" name="pole tekstowe 2"/>
          <p:cNvSpPr txBox="1"/>
          <p:nvPr/>
        </p:nvSpPr>
        <p:spPr>
          <a:xfrm>
            <a:off x="3569017" y="1540823"/>
            <a:ext cx="581025" cy="20955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b="1" dirty="0">
                <a:solidFill>
                  <a:prstClr val="black"/>
                </a:solidFill>
              </a:rPr>
              <a:t>766 840</a:t>
            </a:r>
          </a:p>
        </p:txBody>
      </p:sp>
      <p:sp>
        <p:nvSpPr>
          <p:cNvPr id="6" name="Prostokąt 5"/>
          <p:cNvSpPr/>
          <p:nvPr/>
        </p:nvSpPr>
        <p:spPr>
          <a:xfrm>
            <a:off x="3224638" y="3469165"/>
            <a:ext cx="111019" cy="183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3280689" y="3442334"/>
            <a:ext cx="1221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</a:t>
            </a:r>
            <a:r>
              <a:rPr lang="pl-PL" sz="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rognoza na IV kw. 2017</a:t>
            </a:r>
            <a:endParaRPr lang="pl-PL" sz="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173119" y="1260375"/>
            <a:ext cx="4388532" cy="2923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DA2038"/>
                </a:solidFill>
              </a:rPr>
              <a:t>Ugruntowana pozycja rynkowa</a:t>
            </a:r>
            <a:endParaRPr lang="en-GB" sz="1300" b="1" dirty="0">
              <a:solidFill>
                <a:srgbClr val="DA2038"/>
              </a:solidFill>
            </a:endParaRPr>
          </a:p>
        </p:txBody>
      </p:sp>
      <p:graphicFrame>
        <p:nvGraphicFramePr>
          <p:cNvPr id="28" name="Wykres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225822"/>
              </p:ext>
            </p:extLst>
          </p:nvPr>
        </p:nvGraphicFramePr>
        <p:xfrm>
          <a:off x="5176783" y="1745067"/>
          <a:ext cx="3907949" cy="172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5839383" y="1509248"/>
            <a:ext cx="27093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Wartość portfela aktywnych poręczeń w latach 2014 – 2017</a:t>
            </a:r>
            <a:endParaRPr lang="pl-PL" sz="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5641890" y="2935543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pl-PL" sz="8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21 funduszy z udziałem BGK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7838652" y="2941301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pl-PL" sz="800" b="1" kern="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19 funduszy z udziałem BGK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>
            <a:off x="7023618" y="3043265"/>
            <a:ext cx="7228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8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20725" y="4367213"/>
            <a:ext cx="7704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Bank Gospodarstwa </a:t>
            </a:r>
            <a:r>
              <a:rPr lang="pl-PL" sz="1600" b="1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Krajowego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 smtClean="0">
                <a:solidFill>
                  <a:srgbClr val="C00000"/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Centrum Poręczeń i Gwarancji</a:t>
            </a:r>
            <a:endParaRPr lang="pl-PL" sz="1600" dirty="0">
              <a:solidFill>
                <a:srgbClr val="C00000"/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Al. Jerozolimskie 7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00-955 Warszawa, </a:t>
            </a:r>
            <a:r>
              <a:rPr lang="pl-PL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Polska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l-PL" sz="1600" b="1" dirty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BGK/CPG: </a:t>
            </a: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+48 22 </a:t>
            </a:r>
            <a:r>
              <a:rPr lang="pl-PL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522 91 91</a:t>
            </a:r>
            <a:endParaRPr lang="pl-PL" sz="1600" b="1" dirty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email: </a:t>
            </a:r>
            <a:r>
              <a:rPr lang="pl-PL" sz="16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  <a:ea typeface="ＭＳ Ｐゴシック" pitchFamily="34" charset="-128"/>
                <a:cs typeface="Times New Roman" pitchFamily="18" charset="0"/>
              </a:rPr>
              <a:t>sekretariatcpg@bgk.pl </a:t>
            </a:r>
            <a:endParaRPr lang="pl-PL" sz="1600" b="1" dirty="0">
              <a:solidFill>
                <a:srgbClr val="000000">
                  <a:lumMod val="65000"/>
                  <a:lumOff val="35000"/>
                </a:srgbClr>
              </a:solidFill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486024" y="2376185"/>
            <a:ext cx="3829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</a:rPr>
              <a:t>Dziękuję za uwagę</a:t>
            </a:r>
            <a:endParaRPr lang="en-GB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3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BGK">
      <a:dk1>
        <a:sysClr val="windowText" lastClr="000000"/>
      </a:dk1>
      <a:lt1>
        <a:sysClr val="window" lastClr="FFFFFF"/>
      </a:lt1>
      <a:dk2>
        <a:srgbClr val="DA2038"/>
      </a:dk2>
      <a:lt2>
        <a:srgbClr val="CCCCCC"/>
      </a:lt2>
      <a:accent1>
        <a:srgbClr val="DA2038"/>
      </a:accent1>
      <a:accent2>
        <a:srgbClr val="B72033"/>
      </a:accent2>
      <a:accent3>
        <a:srgbClr val="767E84"/>
      </a:accent3>
      <a:accent4>
        <a:srgbClr val="E31E36"/>
      </a:accent4>
      <a:accent5>
        <a:srgbClr val="CCCCCC"/>
      </a:accent5>
      <a:accent6>
        <a:srgbClr val="000000"/>
      </a:accent6>
      <a:hlink>
        <a:srgbClr val="0000FF"/>
      </a:hlink>
      <a:folHlink>
        <a:srgbClr val="767E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558230-da65-4863-82dc-579f45735f64">EK3D6Q4R3HVH-35-715</_dlc_DocId>
    <DocumentCategory xmlns="9a3d7087-ea51-4008-a74b-842085285004">Identyfikacja wizualna</DocumentCategory>
    <_dlc_DocIdUrl xmlns="51558230-da65-4863-82dc-579f45735f64">
      <Url>http://intranet/dokumenty/_layouts/DocIdRedir.aspx?ID=EK3D6Q4R3HVH-35-715</Url>
      <Description>EK3D6Q4R3HVH-35-715</Description>
    </_dlc_DocIdUrl>
    <Identyfikacja xmlns="9a3d7087-ea51-4008-a74b-842085285004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y BGK" ma:contentTypeID="0x010100CFD61360C56E46D0BB2C7B9AC011017100012AF0E121B25F4A99702CBEDB4AC67C" ma:contentTypeVersion="5" ma:contentTypeDescription="Utwórz nowy dokument." ma:contentTypeScope="" ma:versionID="a3ad12a8df79946c30be6ecbf3cd9968">
  <xsd:schema xmlns:xsd="http://www.w3.org/2001/XMLSchema" xmlns:xs="http://www.w3.org/2001/XMLSchema" xmlns:p="http://schemas.microsoft.com/office/2006/metadata/properties" xmlns:ns2="51558230-da65-4863-82dc-579f45735f64" xmlns:ns3="9a3d7087-ea51-4008-a74b-842085285004" targetNamespace="http://schemas.microsoft.com/office/2006/metadata/properties" ma:root="true" ma:fieldsID="716b64ce39f253a7916aebe3dc58fe25" ns2:_="" ns3:_="">
    <xsd:import namespace="51558230-da65-4863-82dc-579f45735f64"/>
    <xsd:import namespace="9a3d7087-ea51-4008-a74b-8420852850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Category"/>
                <xsd:element ref="ns3:Identyfika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58230-da65-4863-82dc-579f45735f6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d7087-ea51-4008-a74b-842085285004" elementFormDefault="qualified">
    <xsd:import namespace="http://schemas.microsoft.com/office/2006/documentManagement/types"/>
    <xsd:import namespace="http://schemas.microsoft.com/office/infopath/2007/PartnerControls"/>
    <xsd:element name="DocumentCategory" ma:index="11" ma:displayName="Kategoria" ma:default="Umowy o pracę i zatrudnienie" ma:format="Dropdown" ma:internalName="DocumentCategory">
      <xsd:simpleType>
        <xsd:restriction base="dms:Choice">
          <xsd:enumeration value="Szkolenia, praktyki"/>
          <xsd:enumeration value="Fundusz Świadczeń Socjalnych"/>
          <xsd:enumeration value="Pracowniczy Program Emerytalny"/>
          <xsd:enumeration value="Świadczenia medyczne"/>
          <xsd:enumeration value="Wnioski i formularze HR"/>
          <xsd:enumeration value="Wnioski do Zarządu i Kadry Kierowniczej"/>
          <xsd:enumeration value="Delegacje i zaliczki"/>
          <xsd:enumeration value="Druki dot. zakładowego funduszu świadczeń socjalnych"/>
          <xsd:enumeration value="Karty płatnicze"/>
          <xsd:enumeration value="Informatyczne"/>
          <xsd:enumeration value="Świadczenia medyczne"/>
          <xsd:enumeration value="Ubezpieczenie na życie"/>
          <xsd:enumeration value="Umowy o pracę i zatrudnienie"/>
          <xsd:enumeration value="Czas pracy"/>
          <xsd:enumeration value="Rady nadzorcze"/>
          <xsd:enumeration value="Zamówienia publiczne"/>
          <xsd:enumeration value="Gospodarka własna i tworzenie rezerw"/>
          <xsd:enumeration value="Płace"/>
          <xsd:enumeration value="Identyfikacja wizualna"/>
          <xsd:enumeration value="Regulaminy i procedury HR"/>
          <xsd:enumeration value="Ocena okresowa"/>
          <xsd:enumeration value="Ankiety"/>
          <xsd:enumeration value="Placówki - komunikaty"/>
          <xsd:enumeration value="Bezpieczeństwo"/>
          <xsd:enumeration value="Upominki reklamowe"/>
          <xsd:enumeration value="Program dobrowolnych odejść"/>
          <xsd:enumeration value="Outsourcing"/>
          <xsd:enumeration value="Multisport"/>
        </xsd:restriction>
      </xsd:simpleType>
    </xsd:element>
    <xsd:element name="Identyfikacja" ma:index="12" nillable="true" ma:displayName="Identyfikacja" ma:internalName="Identyfikacja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9B6211-DB8E-40DD-874C-51BFF4EC0994}">
  <ds:schemaRefs>
    <ds:schemaRef ds:uri="9a3d7087-ea51-4008-a74b-842085285004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51558230-da65-4863-82dc-579f45735f64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E77E56A-38AE-4B13-87D4-7E5B63519F8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84EBD7-3EB0-42DA-AF9F-D1F9C253C5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C3547E0-C437-4A5D-A6D5-514286DD6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558230-da65-4863-82dc-579f45735f64"/>
    <ds:schemaRef ds:uri="9a3d7087-ea51-4008-a74b-842085285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11455</TotalTime>
  <Words>1043</Words>
  <Application>Microsoft Office PowerPoint</Application>
  <PresentationFormat>Pokaz na ekranie (4:3)</PresentationFormat>
  <Paragraphs>252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Nowy system gwarancyjny po roku 2017:  zasady funkcjonowania, aspekt regionalny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Viktor</dc:creator>
  <cp:lastModifiedBy>Grabowski, Maciej</cp:lastModifiedBy>
  <cp:revision>466</cp:revision>
  <cp:lastPrinted>2017-01-16T06:36:35Z</cp:lastPrinted>
  <dcterms:created xsi:type="dcterms:W3CDTF">2014-12-11T11:58:32Z</dcterms:created>
  <dcterms:modified xsi:type="dcterms:W3CDTF">2017-12-04T07:34:51Z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752653e6-101b-4384-94f7-10d610169c68</vt:lpwstr>
  </property>
  <property fmtid="{D5CDD505-2E9C-101B-9397-08002B2CF9AE}" pid="3" name="ContentTypeId">
    <vt:lpwstr>0x010100CFD61360C56E46D0BB2C7B9AC011017100012AF0E121B25F4A99702CBEDB4AC67C</vt:lpwstr>
  </property>
</Properties>
</file>