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5"/>
    <p:sldMasterId id="2147483769" r:id="rId6"/>
  </p:sldMasterIdLst>
  <p:notesMasterIdLst>
    <p:notesMasterId r:id="rId22"/>
  </p:notesMasterIdLst>
  <p:handoutMasterIdLst>
    <p:handoutMasterId r:id="rId23"/>
  </p:handoutMasterIdLst>
  <p:sldIdLst>
    <p:sldId id="454" r:id="rId7"/>
    <p:sldId id="471" r:id="rId8"/>
    <p:sldId id="468" r:id="rId9"/>
    <p:sldId id="465" r:id="rId10"/>
    <p:sldId id="466" r:id="rId11"/>
    <p:sldId id="467" r:id="rId12"/>
    <p:sldId id="469" r:id="rId13"/>
    <p:sldId id="472" r:id="rId14"/>
    <p:sldId id="459" r:id="rId15"/>
    <p:sldId id="473" r:id="rId16"/>
    <p:sldId id="474" r:id="rId17"/>
    <p:sldId id="478" r:id="rId18"/>
    <p:sldId id="479" r:id="rId19"/>
    <p:sldId id="480" r:id="rId20"/>
    <p:sldId id="477" r:id="rId21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C5D2C549-1660-49AF-A7CD-439704EAC6AC}">
          <p14:sldIdLst>
            <p14:sldId id="454"/>
            <p14:sldId id="471"/>
            <p14:sldId id="468"/>
            <p14:sldId id="465"/>
            <p14:sldId id="466"/>
            <p14:sldId id="467"/>
            <p14:sldId id="469"/>
            <p14:sldId id="472"/>
            <p14:sldId id="459"/>
            <p14:sldId id="473"/>
            <p14:sldId id="474"/>
            <p14:sldId id="478"/>
            <p14:sldId id="479"/>
            <p14:sldId id="480"/>
            <p14:sldId id="4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zufleńska, Maria" initials="M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51F35"/>
    <a:srgbClr val="7C0F1E"/>
    <a:srgbClr val="AA0023"/>
    <a:srgbClr val="96969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Styl z motywem 2 — Ak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660"/>
  </p:normalViewPr>
  <p:slideViewPr>
    <p:cSldViewPr>
      <p:cViewPr varScale="1">
        <p:scale>
          <a:sx n="83" d="100"/>
          <a:sy n="83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49B0B-A204-4E50-8E4B-C777D1F32582}" type="datetimeFigureOut">
              <a:rPr lang="pl-PL" smtClean="0"/>
              <a:t>2017-11-16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AD876-233F-4DF5-82CB-B11538F8EEA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29096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C6134-FC84-448B-89C4-83B9B25D1C96}" type="datetimeFigureOut">
              <a:rPr lang="pl-PL" smtClean="0"/>
              <a:t>2017-11-16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C5643-9503-4309-ABEB-D88606F7917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452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C5643-9503-4309-ABEB-D88606F7917C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4626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C5643-9503-4309-ABEB-D88606F7917C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3903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C5643-9503-4309-ABEB-D88606F7917C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3833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C5643-9503-4309-ABEB-D88606F7917C}" type="slidenum">
              <a:rPr lang="pl-PL" smtClean="0"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8453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C5643-9503-4309-ABEB-D88606F7917C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8074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C5643-9503-4309-ABEB-D88606F7917C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2882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jpe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lajd tytułowy">
    <p:bg>
      <p:bgPr>
        <a:solidFill>
          <a:srgbClr val="CF00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/>
          <p:nvPr/>
        </p:nvSpPr>
        <p:spPr>
          <a:xfrm>
            <a:off x="0" y="2870200"/>
            <a:ext cx="6259513" cy="3987800"/>
          </a:xfrm>
          <a:prstGeom prst="rect">
            <a:avLst/>
          </a:prstGeom>
          <a:solidFill>
            <a:srgbClr val="AA00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1"/>
          <p:cNvSpPr/>
          <p:nvPr/>
        </p:nvSpPr>
        <p:spPr>
          <a:xfrm>
            <a:off x="6259513" y="0"/>
            <a:ext cx="2875137" cy="2880320"/>
          </a:xfrm>
          <a:prstGeom prst="rect">
            <a:avLst/>
          </a:prstGeom>
          <a:solidFill>
            <a:srgbClr val="C20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1"/>
          <p:cNvSpPr/>
          <p:nvPr/>
        </p:nvSpPr>
        <p:spPr>
          <a:xfrm>
            <a:off x="5796136" y="476672"/>
            <a:ext cx="2875137" cy="2880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1"/>
          <p:cNvSpPr/>
          <p:nvPr/>
        </p:nvSpPr>
        <p:spPr>
          <a:xfrm>
            <a:off x="20796" y="2870200"/>
            <a:ext cx="6259513" cy="3987800"/>
          </a:xfrm>
          <a:prstGeom prst="rect">
            <a:avLst/>
          </a:prstGeom>
          <a:solidFill>
            <a:srgbClr val="AA00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0500" y="3016250"/>
            <a:ext cx="5924550" cy="1470025"/>
          </a:xfrm>
        </p:spPr>
        <p:txBody>
          <a:bodyPr anchor="t">
            <a:normAutofit/>
          </a:bodyPr>
          <a:lstStyle>
            <a:lvl1pPr algn="l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0500" y="4648200"/>
            <a:ext cx="5924550" cy="146685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1" hasCustomPrompt="1"/>
          </p:nvPr>
        </p:nvSpPr>
        <p:spPr>
          <a:xfrm>
            <a:off x="190500" y="6250803"/>
            <a:ext cx="5924550" cy="449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l-PL" dirty="0" smtClean="0"/>
              <a:t>Warszawa, dd.mm.2015r.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29" y="476673"/>
            <a:ext cx="2468844" cy="180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05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>
            <a:off x="-36512" y="1462131"/>
            <a:ext cx="9180512" cy="5408569"/>
            <a:chOff x="-36512" y="1462131"/>
            <a:chExt cx="9180512" cy="5408569"/>
          </a:xfrm>
        </p:grpSpPr>
        <p:grpSp>
          <p:nvGrpSpPr>
            <p:cNvPr id="13" name="Grupa 12"/>
            <p:cNvGrpSpPr/>
            <p:nvPr userDrawn="1"/>
          </p:nvGrpSpPr>
          <p:grpSpPr>
            <a:xfrm>
              <a:off x="0" y="1462131"/>
              <a:ext cx="9144000" cy="5405411"/>
              <a:chOff x="0" y="1319491"/>
              <a:chExt cx="9385295" cy="5548051"/>
            </a:xfrm>
          </p:grpSpPr>
          <p:sp>
            <p:nvSpPr>
              <p:cNvPr id="19" name="Prostokąt 18"/>
              <p:cNvSpPr/>
              <p:nvPr userDrawn="1"/>
            </p:nvSpPr>
            <p:spPr>
              <a:xfrm>
                <a:off x="0" y="6163733"/>
                <a:ext cx="9385295" cy="6942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0" name="Grupa 19"/>
              <p:cNvGrpSpPr/>
              <p:nvPr userDrawn="1"/>
            </p:nvGrpSpPr>
            <p:grpSpPr>
              <a:xfrm>
                <a:off x="0" y="1319491"/>
                <a:ext cx="5548424" cy="5548051"/>
                <a:chOff x="-9128" y="1327492"/>
                <a:chExt cx="5548424" cy="5548051"/>
              </a:xfrm>
            </p:grpSpPr>
            <p:sp>
              <p:nvSpPr>
                <p:cNvPr id="21" name="Prostokąt 20"/>
                <p:cNvSpPr/>
                <p:nvPr userDrawn="1"/>
              </p:nvSpPr>
              <p:spPr>
                <a:xfrm>
                  <a:off x="-9128" y="5750800"/>
                  <a:ext cx="1124743" cy="112474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22" name="Prostokąt 21"/>
                <p:cNvSpPr/>
                <p:nvPr userDrawn="1"/>
              </p:nvSpPr>
              <p:spPr>
                <a:xfrm>
                  <a:off x="1115988" y="1327492"/>
                  <a:ext cx="4423308" cy="442330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23" name="Prostokąt 22"/>
                <p:cNvSpPr/>
                <p:nvPr userDrawn="1"/>
              </p:nvSpPr>
              <p:spPr>
                <a:xfrm>
                  <a:off x="1831428" y="2060848"/>
                  <a:ext cx="2956596" cy="295659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</p:grpSp>
        </p:grpSp>
        <p:pic>
          <p:nvPicPr>
            <p:cNvPr id="18" name="Obraz 17" descr="znak PBR-150dpi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6511317"/>
              <a:ext cx="1908174" cy="359383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1925" y="1196753"/>
            <a:ext cx="4333875" cy="52897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199" y="1196754"/>
            <a:ext cx="4333875" cy="52897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295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908" y="1196752"/>
            <a:ext cx="4335463" cy="746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61925" y="1988840"/>
            <a:ext cx="4335463" cy="44976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4008" y="1196752"/>
            <a:ext cx="4365625" cy="746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65625" cy="44976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059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a 12"/>
          <p:cNvGrpSpPr/>
          <p:nvPr/>
        </p:nvGrpSpPr>
        <p:grpSpPr>
          <a:xfrm>
            <a:off x="-36512" y="1462131"/>
            <a:ext cx="9180512" cy="5408569"/>
            <a:chOff x="-36512" y="1462131"/>
            <a:chExt cx="9180512" cy="5408569"/>
          </a:xfrm>
        </p:grpSpPr>
        <p:grpSp>
          <p:nvGrpSpPr>
            <p:cNvPr id="14" name="Grupa 13"/>
            <p:cNvGrpSpPr/>
            <p:nvPr userDrawn="1"/>
          </p:nvGrpSpPr>
          <p:grpSpPr>
            <a:xfrm>
              <a:off x="0" y="1462131"/>
              <a:ext cx="9144000" cy="5405411"/>
              <a:chOff x="0" y="1319491"/>
              <a:chExt cx="9385295" cy="5548051"/>
            </a:xfrm>
          </p:grpSpPr>
          <p:sp>
            <p:nvSpPr>
              <p:cNvPr id="20" name="Prostokąt 19"/>
              <p:cNvSpPr/>
              <p:nvPr userDrawn="1"/>
            </p:nvSpPr>
            <p:spPr>
              <a:xfrm>
                <a:off x="0" y="6163733"/>
                <a:ext cx="9385295" cy="6942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1" name="Grupa 20"/>
              <p:cNvGrpSpPr/>
              <p:nvPr userDrawn="1"/>
            </p:nvGrpSpPr>
            <p:grpSpPr>
              <a:xfrm>
                <a:off x="0" y="1319491"/>
                <a:ext cx="5548424" cy="5548051"/>
                <a:chOff x="-9128" y="1327492"/>
                <a:chExt cx="5548424" cy="5548051"/>
              </a:xfrm>
            </p:grpSpPr>
            <p:sp>
              <p:nvSpPr>
                <p:cNvPr id="22" name="Prostokąt 21"/>
                <p:cNvSpPr/>
                <p:nvPr userDrawn="1"/>
              </p:nvSpPr>
              <p:spPr>
                <a:xfrm>
                  <a:off x="-9128" y="5750800"/>
                  <a:ext cx="1124743" cy="112474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23" name="Prostokąt 22"/>
                <p:cNvSpPr/>
                <p:nvPr userDrawn="1"/>
              </p:nvSpPr>
              <p:spPr>
                <a:xfrm>
                  <a:off x="1115988" y="1327492"/>
                  <a:ext cx="4423308" cy="442330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24" name="Prostokąt 23"/>
                <p:cNvSpPr/>
                <p:nvPr userDrawn="1"/>
              </p:nvSpPr>
              <p:spPr>
                <a:xfrm>
                  <a:off x="1831428" y="2060848"/>
                  <a:ext cx="2956596" cy="295659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</p:grpSp>
        </p:grpSp>
        <p:pic>
          <p:nvPicPr>
            <p:cNvPr id="19" name="Obraz 18" descr="znak PBR-150dpi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6511317"/>
              <a:ext cx="1908174" cy="359383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908" y="1196752"/>
            <a:ext cx="4335463" cy="746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61925" y="1988840"/>
            <a:ext cx="4335463" cy="44976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4008" y="1196752"/>
            <a:ext cx="4365625" cy="746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65625" cy="44976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476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227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-36512" y="1462131"/>
            <a:ext cx="9180512" cy="5408569"/>
            <a:chOff x="-36512" y="1462131"/>
            <a:chExt cx="9180512" cy="5408569"/>
          </a:xfrm>
        </p:grpSpPr>
        <p:grpSp>
          <p:nvGrpSpPr>
            <p:cNvPr id="10" name="Grupa 9"/>
            <p:cNvGrpSpPr/>
            <p:nvPr userDrawn="1"/>
          </p:nvGrpSpPr>
          <p:grpSpPr>
            <a:xfrm>
              <a:off x="0" y="1462131"/>
              <a:ext cx="9144000" cy="5405411"/>
              <a:chOff x="0" y="1319491"/>
              <a:chExt cx="9385295" cy="5548051"/>
            </a:xfrm>
          </p:grpSpPr>
          <p:sp>
            <p:nvSpPr>
              <p:cNvPr id="16" name="Prostokąt 15"/>
              <p:cNvSpPr/>
              <p:nvPr userDrawn="1"/>
            </p:nvSpPr>
            <p:spPr>
              <a:xfrm>
                <a:off x="0" y="6163733"/>
                <a:ext cx="9385295" cy="6942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7" name="Grupa 16"/>
              <p:cNvGrpSpPr/>
              <p:nvPr userDrawn="1"/>
            </p:nvGrpSpPr>
            <p:grpSpPr>
              <a:xfrm>
                <a:off x="0" y="1319491"/>
                <a:ext cx="5548424" cy="5548051"/>
                <a:chOff x="-9128" y="1327492"/>
                <a:chExt cx="5548424" cy="5548051"/>
              </a:xfrm>
            </p:grpSpPr>
            <p:sp>
              <p:nvSpPr>
                <p:cNvPr id="18" name="Prostokąt 17"/>
                <p:cNvSpPr/>
                <p:nvPr userDrawn="1"/>
              </p:nvSpPr>
              <p:spPr>
                <a:xfrm>
                  <a:off x="-9128" y="5750800"/>
                  <a:ext cx="1124743" cy="112474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19" name="Prostokąt 18"/>
                <p:cNvSpPr/>
                <p:nvPr userDrawn="1"/>
              </p:nvSpPr>
              <p:spPr>
                <a:xfrm>
                  <a:off x="1115988" y="1327492"/>
                  <a:ext cx="4423308" cy="442330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20" name="Prostokąt 19"/>
                <p:cNvSpPr/>
                <p:nvPr userDrawn="1"/>
              </p:nvSpPr>
              <p:spPr>
                <a:xfrm>
                  <a:off x="1831428" y="2060848"/>
                  <a:ext cx="2956596" cy="295659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</p:grpSp>
        </p:grpSp>
        <p:pic>
          <p:nvPicPr>
            <p:cNvPr id="15" name="Obraz 14" descr="znak PBR-150dpi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6511317"/>
              <a:ext cx="1908174" cy="359383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6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6575746"/>
            <a:ext cx="1828799" cy="30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73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509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/>
          <p:cNvGrpSpPr/>
          <p:nvPr/>
        </p:nvGrpSpPr>
        <p:grpSpPr>
          <a:xfrm>
            <a:off x="-36512" y="1462131"/>
            <a:ext cx="9180512" cy="5408569"/>
            <a:chOff x="-36512" y="1462131"/>
            <a:chExt cx="9180512" cy="5408569"/>
          </a:xfrm>
        </p:grpSpPr>
        <p:grpSp>
          <p:nvGrpSpPr>
            <p:cNvPr id="9" name="Grupa 8"/>
            <p:cNvGrpSpPr/>
            <p:nvPr userDrawn="1"/>
          </p:nvGrpSpPr>
          <p:grpSpPr>
            <a:xfrm>
              <a:off x="0" y="1462131"/>
              <a:ext cx="9144000" cy="5405411"/>
              <a:chOff x="0" y="1319491"/>
              <a:chExt cx="9385295" cy="5548051"/>
            </a:xfrm>
          </p:grpSpPr>
          <p:sp>
            <p:nvSpPr>
              <p:cNvPr id="15" name="Prostokąt 14"/>
              <p:cNvSpPr/>
              <p:nvPr userDrawn="1"/>
            </p:nvSpPr>
            <p:spPr>
              <a:xfrm>
                <a:off x="0" y="6163733"/>
                <a:ext cx="9385295" cy="6942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6" name="Grupa 15"/>
              <p:cNvGrpSpPr/>
              <p:nvPr userDrawn="1"/>
            </p:nvGrpSpPr>
            <p:grpSpPr>
              <a:xfrm>
                <a:off x="0" y="1319491"/>
                <a:ext cx="5548424" cy="5548051"/>
                <a:chOff x="-9128" y="1327492"/>
                <a:chExt cx="5548424" cy="5548051"/>
              </a:xfrm>
            </p:grpSpPr>
            <p:sp>
              <p:nvSpPr>
                <p:cNvPr id="17" name="Prostokąt 16"/>
                <p:cNvSpPr/>
                <p:nvPr userDrawn="1"/>
              </p:nvSpPr>
              <p:spPr>
                <a:xfrm>
                  <a:off x="-9128" y="5750800"/>
                  <a:ext cx="1124743" cy="112474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18" name="Prostokąt 17"/>
                <p:cNvSpPr/>
                <p:nvPr userDrawn="1"/>
              </p:nvSpPr>
              <p:spPr>
                <a:xfrm>
                  <a:off x="1115988" y="1327492"/>
                  <a:ext cx="4423308" cy="442330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19" name="Prostokąt 18"/>
                <p:cNvSpPr/>
                <p:nvPr userDrawn="1"/>
              </p:nvSpPr>
              <p:spPr>
                <a:xfrm>
                  <a:off x="1831428" y="2060848"/>
                  <a:ext cx="2956596" cy="295659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</p:grpSp>
        </p:grpSp>
        <p:pic>
          <p:nvPicPr>
            <p:cNvPr id="10" name="Obraz 9" descr="znak PBR-150dpi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6511317"/>
              <a:ext cx="1908174" cy="359383"/>
            </a:xfrm>
            <a:prstGeom prst="rect">
              <a:avLst/>
            </a:prstGeom>
          </p:spPr>
        </p:pic>
      </p:grp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203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62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Powerpoint_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78763"/>
            <a:ext cx="6400800" cy="9791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A002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" y="1564639"/>
            <a:ext cx="6400800" cy="468058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rgbClr val="636B7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3240" y="6492875"/>
            <a:ext cx="195326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636B71"/>
                </a:solidFill>
              </a:defRPr>
            </a:lvl1pPr>
          </a:lstStyle>
          <a:p>
            <a:pPr defTabSz="457200"/>
            <a:fld id="{F121CE06-4F63-3E45-BA0B-AE1171090E6E}" type="slidenum">
              <a:rPr lang="en-US" smtClean="0"/>
              <a:pPr defTabSz="457200"/>
              <a:t>‹#›</a:t>
            </a:fld>
            <a:endParaRPr lang="en-US" dirty="0"/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8362"/>
            <a:ext cx="1828799" cy="30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38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Powerpoint-grey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457200" y="3076575"/>
            <a:ext cx="5386388" cy="1470025"/>
          </a:xfrm>
          <a:prstGeom prst="rect">
            <a:avLst/>
          </a:prstGeom>
        </p:spPr>
        <p:txBody>
          <a:bodyPr anchor="t"/>
          <a:lstStyle>
            <a:lvl1pPr algn="l">
              <a:defRPr sz="3200" b="1">
                <a:solidFill>
                  <a:srgbClr val="CF002B"/>
                </a:solidFill>
                <a:latin typeface="+mj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200" y="4775200"/>
            <a:ext cx="5386388" cy="11049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rgbClr val="636B7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46088" y="6134100"/>
            <a:ext cx="5397500" cy="365125"/>
          </a:xfrm>
          <a:prstGeom prst="rect">
            <a:avLst/>
          </a:prstGeom>
        </p:spPr>
        <p:txBody>
          <a:bodyPr anchor="t"/>
          <a:lstStyle>
            <a:lvl1pPr algn="l">
              <a:defRPr sz="1200">
                <a:solidFill>
                  <a:srgbClr val="636B71"/>
                </a:solidFill>
                <a:latin typeface="+mn-lt"/>
              </a:defRPr>
            </a:lvl1pPr>
          </a:lstStyle>
          <a:p>
            <a:pPr defTabSz="457200"/>
            <a:r>
              <a:rPr lang="pl-PL" dirty="0" smtClean="0"/>
              <a:t>Warszawa, dn. 00 miesiąca 2015 r.</a:t>
            </a:r>
            <a:endParaRPr lang="pl-PL" dirty="0"/>
          </a:p>
        </p:txBody>
      </p:sp>
      <p:grpSp>
        <p:nvGrpSpPr>
          <p:cNvPr id="6" name="Grupa 5"/>
          <p:cNvGrpSpPr/>
          <p:nvPr userDrawn="1"/>
        </p:nvGrpSpPr>
        <p:grpSpPr>
          <a:xfrm>
            <a:off x="-2" y="1"/>
            <a:ext cx="9143997" cy="6860382"/>
            <a:chOff x="-2" y="1"/>
            <a:chExt cx="9143997" cy="6860382"/>
          </a:xfrm>
        </p:grpSpPr>
        <p:sp>
          <p:nvSpPr>
            <p:cNvPr id="7" name="Prostokąt 6"/>
            <p:cNvSpPr/>
            <p:nvPr userDrawn="1"/>
          </p:nvSpPr>
          <p:spPr>
            <a:xfrm>
              <a:off x="0" y="1"/>
              <a:ext cx="380999" cy="790573"/>
            </a:xfrm>
            <a:prstGeom prst="rect">
              <a:avLst/>
            </a:prstGeom>
            <a:solidFill>
              <a:srgbClr val="D1091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8" name="Prostokąt 7"/>
            <p:cNvSpPr/>
            <p:nvPr userDrawn="1"/>
          </p:nvSpPr>
          <p:spPr>
            <a:xfrm>
              <a:off x="-2" y="790574"/>
              <a:ext cx="381001" cy="714377"/>
            </a:xfrm>
            <a:prstGeom prst="rect">
              <a:avLst/>
            </a:prstGeom>
            <a:solidFill>
              <a:srgbClr val="6F6F6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9" name="Prostokąt 8"/>
            <p:cNvSpPr/>
            <p:nvPr userDrawn="1"/>
          </p:nvSpPr>
          <p:spPr>
            <a:xfrm>
              <a:off x="0" y="1504951"/>
              <a:ext cx="381000" cy="5353049"/>
            </a:xfrm>
            <a:prstGeom prst="rect">
              <a:avLst/>
            </a:prstGeom>
            <a:solidFill>
              <a:srgbClr val="FFB2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0" name="Prostokąt 9"/>
            <p:cNvSpPr/>
            <p:nvPr userDrawn="1"/>
          </p:nvSpPr>
          <p:spPr>
            <a:xfrm rot="5400000">
              <a:off x="3138485" y="3738563"/>
              <a:ext cx="361949" cy="5876928"/>
            </a:xfrm>
            <a:prstGeom prst="rect">
              <a:avLst/>
            </a:prstGeom>
            <a:solidFill>
              <a:srgbClr val="D1091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1" name="Prostokąt 10"/>
            <p:cNvSpPr/>
            <p:nvPr userDrawn="1"/>
          </p:nvSpPr>
          <p:spPr>
            <a:xfrm rot="5400000">
              <a:off x="7518793" y="5235182"/>
              <a:ext cx="364331" cy="2886072"/>
            </a:xfrm>
            <a:prstGeom prst="rect">
              <a:avLst/>
            </a:prstGeom>
            <a:solidFill>
              <a:srgbClr val="6F6F6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</p:grpSp>
      <p:pic>
        <p:nvPicPr>
          <p:cNvPr id="12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417" y="2317364"/>
            <a:ext cx="2362818" cy="44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ole tekstowe 13"/>
          <p:cNvSpPr txBox="1"/>
          <p:nvPr userDrawn="1"/>
        </p:nvSpPr>
        <p:spPr>
          <a:xfrm rot="16200000">
            <a:off x="-2491857" y="4027587"/>
            <a:ext cx="53530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pl-PL" sz="1400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Inicjatywa JEREMIE </a:t>
            </a:r>
            <a:r>
              <a:rPr lang="pl-PL" sz="14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dla rozwoju Polski</a:t>
            </a:r>
            <a:endParaRPr lang="pl-PL" sz="14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27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Powerpoint-0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0500" y="3016250"/>
            <a:ext cx="5924550" cy="1470025"/>
          </a:xfrm>
        </p:spPr>
        <p:txBody>
          <a:bodyPr anchor="t">
            <a:normAutofit/>
          </a:bodyPr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0500" y="4648200"/>
            <a:ext cx="5924550" cy="146685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1" hasCustomPrompt="1"/>
          </p:nvPr>
        </p:nvSpPr>
        <p:spPr>
          <a:xfrm>
            <a:off x="190500" y="6250803"/>
            <a:ext cx="5924550" cy="449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pl-PL" dirty="0" smtClean="0"/>
              <a:t>Warszawa, dd.mm.2015r.</a:t>
            </a:r>
          </a:p>
        </p:txBody>
      </p:sp>
    </p:spTree>
    <p:extLst>
      <p:ext uri="{BB962C8B-B14F-4D97-AF65-F5344CB8AC3E}">
        <p14:creationId xmlns:p14="http://schemas.microsoft.com/office/powerpoint/2010/main" val="23334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23899" y="3121905"/>
            <a:ext cx="5457826" cy="1470025"/>
          </a:xfrm>
          <a:prstGeom prst="rect">
            <a:avLst/>
          </a:prstGeom>
        </p:spPr>
        <p:txBody>
          <a:bodyPr anchor="t"/>
          <a:lstStyle>
            <a:lvl1pPr algn="l">
              <a:defRPr sz="3200" b="1" baseline="0">
                <a:solidFill>
                  <a:srgbClr val="DD002B"/>
                </a:solidFill>
                <a:latin typeface="+mj-lt"/>
                <a:cs typeface="Verdana"/>
              </a:defRPr>
            </a:lvl1pPr>
          </a:lstStyle>
          <a:p>
            <a:r>
              <a:rPr lang="pl-PL" dirty="0" smtClean="0"/>
              <a:t>Tytuł prezentacji</a:t>
            </a:r>
            <a:br>
              <a:rPr lang="pl-PL" dirty="0" smtClean="0"/>
            </a:br>
            <a:endParaRPr lang="en-GB" dirty="0"/>
          </a:p>
        </p:txBody>
      </p:sp>
      <p:pic>
        <p:nvPicPr>
          <p:cNvPr id="1026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092" y="2364989"/>
            <a:ext cx="2362818" cy="44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161" y="295275"/>
            <a:ext cx="2722526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20916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07" y="172083"/>
            <a:ext cx="1524280" cy="115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10375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pic>
        <p:nvPicPr>
          <p:cNvPr id="3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825" y="1365347"/>
            <a:ext cx="1370325" cy="25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923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1813" y="6492875"/>
            <a:ext cx="195738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636B71"/>
                </a:solidFill>
              </a:defRPr>
            </a:lvl1pPr>
          </a:lstStyle>
          <a:p>
            <a:pPr defTabSz="457200"/>
            <a:fld id="{F121CE06-4F63-3E45-BA0B-AE1171090E6E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72440" y="278763"/>
            <a:ext cx="6400800" cy="9791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A002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72440" y="1564639"/>
            <a:ext cx="6400800" cy="46805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636B7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8362"/>
            <a:ext cx="1828799" cy="309638"/>
          </a:xfrm>
          <a:prstGeom prst="rect">
            <a:avLst/>
          </a:prstGeom>
        </p:spPr>
      </p:pic>
      <p:pic>
        <p:nvPicPr>
          <p:cNvPr id="11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07" y="172083"/>
            <a:ext cx="1524280" cy="115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825" y="1365347"/>
            <a:ext cx="1370325" cy="25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901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07" y="172083"/>
            <a:ext cx="1524280" cy="115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825" y="1365347"/>
            <a:ext cx="1370325" cy="25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675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604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A0029"/>
                </a:solidFill>
              </a:defRPr>
            </a:lvl1pPr>
          </a:lstStyle>
          <a:p>
            <a:r>
              <a:rPr lang="pl-PL" dirty="0" smtClean="0"/>
              <a:t>Kliknij, aby </a:t>
            </a:r>
            <a:r>
              <a:rPr lang="pl-PL" dirty="0" err="1" smtClean="0"/>
              <a:t>edyt</a:t>
            </a:r>
            <a:r>
              <a:rPr lang="pl-PL" dirty="0" smtClean="0"/>
              <a:t>. styl wz. tyt.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636B71"/>
                </a:solidFill>
              </a:defRPr>
            </a:lvl1pPr>
            <a:lvl2pPr>
              <a:defRPr sz="2400">
                <a:solidFill>
                  <a:srgbClr val="636B71"/>
                </a:solidFill>
              </a:defRPr>
            </a:lvl2pPr>
            <a:lvl3pPr>
              <a:defRPr sz="2000">
                <a:solidFill>
                  <a:srgbClr val="636B71"/>
                </a:solidFill>
              </a:defRPr>
            </a:lvl3pPr>
            <a:lvl4pPr>
              <a:defRPr sz="1800">
                <a:solidFill>
                  <a:srgbClr val="636B71"/>
                </a:solidFill>
              </a:defRPr>
            </a:lvl4pPr>
            <a:lvl5pPr>
              <a:defRPr sz="1800">
                <a:solidFill>
                  <a:srgbClr val="636B7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GB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879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636B71"/>
                </a:solidFill>
              </a:defRPr>
            </a:lvl1pPr>
            <a:lvl2pPr>
              <a:defRPr sz="2400">
                <a:solidFill>
                  <a:srgbClr val="636B71"/>
                </a:solidFill>
              </a:defRPr>
            </a:lvl2pPr>
            <a:lvl3pPr>
              <a:defRPr sz="2000">
                <a:solidFill>
                  <a:srgbClr val="636B71"/>
                </a:solidFill>
              </a:defRPr>
            </a:lvl3pPr>
            <a:lvl4pPr>
              <a:defRPr sz="1800">
                <a:solidFill>
                  <a:srgbClr val="636B71"/>
                </a:solidFill>
              </a:defRPr>
            </a:lvl4pPr>
            <a:lvl5pPr>
              <a:defRPr sz="1800">
                <a:solidFill>
                  <a:srgbClr val="636B7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3240" y="6492875"/>
            <a:ext cx="196596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636B71"/>
                </a:solidFill>
              </a:defRPr>
            </a:lvl1pPr>
          </a:lstStyle>
          <a:p>
            <a:pPr defTabSz="457200"/>
            <a:fld id="{F121CE06-4F63-3E45-BA0B-AE1171090E6E}" type="slidenum">
              <a:rPr lang="en-US" smtClean="0"/>
              <a:pPr defTabSz="457200"/>
              <a:t>‹#›</a:t>
            </a:fld>
            <a:endParaRPr lang="en-US" dirty="0"/>
          </a:p>
        </p:txBody>
      </p:sp>
      <p:pic>
        <p:nvPicPr>
          <p:cNvPr id="10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07" y="172083"/>
            <a:ext cx="1524280" cy="115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825" y="1365347"/>
            <a:ext cx="1370325" cy="25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266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24613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A0029"/>
                </a:solidFill>
              </a:defRPr>
            </a:lvl1pPr>
          </a:lstStyle>
          <a:p>
            <a:r>
              <a:rPr lang="pl-PL" smtClean="0"/>
              <a:t>Kliknij, aby edyt. styl wz. tyt.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199" y="1600200"/>
            <a:ext cx="8367713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6B71"/>
                </a:solidFill>
              </a:defRPr>
            </a:lvl1pPr>
            <a:lvl2pPr>
              <a:defRPr>
                <a:solidFill>
                  <a:srgbClr val="636B71"/>
                </a:solidFill>
              </a:defRPr>
            </a:lvl2pPr>
            <a:lvl3pPr>
              <a:defRPr>
                <a:solidFill>
                  <a:srgbClr val="636B71"/>
                </a:solidFill>
              </a:defRPr>
            </a:lvl3pPr>
            <a:lvl4pPr>
              <a:defRPr>
                <a:solidFill>
                  <a:srgbClr val="636B71"/>
                </a:solidFill>
              </a:defRPr>
            </a:lvl4pPr>
            <a:lvl5pPr>
              <a:defRPr>
                <a:solidFill>
                  <a:srgbClr val="636B71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3240" y="6492875"/>
            <a:ext cx="196596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636B71"/>
                </a:solidFill>
              </a:defRPr>
            </a:lvl1pPr>
          </a:lstStyle>
          <a:p>
            <a:pPr defTabSz="457200"/>
            <a:fld id="{F121CE06-4F63-3E45-BA0B-AE1171090E6E}" type="slidenum">
              <a:rPr lang="en-US" smtClean="0"/>
              <a:pPr defTabSz="457200"/>
              <a:t>‹#›</a:t>
            </a:fld>
            <a:endParaRPr lang="en-US" dirty="0"/>
          </a:p>
        </p:txBody>
      </p:sp>
      <p:pic>
        <p:nvPicPr>
          <p:cNvPr id="9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07" y="172083"/>
            <a:ext cx="1524280" cy="115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825" y="1365347"/>
            <a:ext cx="1370325" cy="25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809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955143" y="3121905"/>
            <a:ext cx="5407364" cy="554745"/>
          </a:xfrm>
          <a:prstGeom prst="rect">
            <a:avLst/>
          </a:prstGeom>
        </p:spPr>
        <p:txBody>
          <a:bodyPr anchor="t"/>
          <a:lstStyle>
            <a:lvl1pPr algn="ctr">
              <a:defRPr sz="3200" b="1" baseline="0">
                <a:solidFill>
                  <a:srgbClr val="FF0000"/>
                </a:solidFill>
                <a:latin typeface="+mj-lt"/>
                <a:cs typeface="Verdana"/>
              </a:defRPr>
            </a:lvl1pPr>
          </a:lstStyle>
          <a:p>
            <a:r>
              <a:rPr lang="pl-PL" dirty="0" smtClean="0"/>
              <a:t>Dziękuję za uwagę</a:t>
            </a:r>
            <a:endParaRPr lang="en-GB" dirty="0"/>
          </a:p>
        </p:txBody>
      </p:sp>
      <p:pic>
        <p:nvPicPr>
          <p:cNvPr id="9" name="Picture 3" descr="C:\Users\mstrz1\Documents\Zmiana wizerunku BGK\Logo\Logo BG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07" y="172083"/>
            <a:ext cx="1524280" cy="115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mstrz1\Documents\JEREMIE\JEREMIE znak RGB\JEREMIE_znak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825" y="1365347"/>
            <a:ext cx="1370325" cy="25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:\INICJATYWA JEREMIE\PROMOCJA i INFORMACJA\2015 logo BGK - materiały\wspólne druki firmowe\PR, BGK, UE_kolor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5519251"/>
            <a:ext cx="8724900" cy="93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80634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Slajd tytułowy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/>
        </p:nvSpPr>
        <p:spPr>
          <a:xfrm>
            <a:off x="6259513" y="0"/>
            <a:ext cx="2875137" cy="28803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"/>
          <p:cNvSpPr/>
          <p:nvPr/>
        </p:nvSpPr>
        <p:spPr>
          <a:xfrm>
            <a:off x="5796136" y="476672"/>
            <a:ext cx="2875137" cy="28803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"/>
          <p:cNvSpPr/>
          <p:nvPr/>
        </p:nvSpPr>
        <p:spPr>
          <a:xfrm>
            <a:off x="20796" y="2870200"/>
            <a:ext cx="6259513" cy="3987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0500" y="3025775"/>
            <a:ext cx="5924550" cy="1470025"/>
          </a:xfrm>
        </p:spPr>
        <p:txBody>
          <a:bodyPr anchor="t"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0500" y="4657725"/>
            <a:ext cx="5924550" cy="146685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rgbClr val="636B7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1" hasCustomPrompt="1"/>
          </p:nvPr>
        </p:nvSpPr>
        <p:spPr>
          <a:xfrm>
            <a:off x="190500" y="6260328"/>
            <a:ext cx="5924550" cy="449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636B71"/>
                </a:solidFill>
                <a:latin typeface="+mn-lt"/>
              </a:defRPr>
            </a:lvl1pPr>
          </a:lstStyle>
          <a:p>
            <a:pPr lvl="0"/>
            <a:r>
              <a:rPr lang="pl-PL" dirty="0" smtClean="0"/>
              <a:t>Warszawa, dd.mm.2015r.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260" y="309390"/>
            <a:ext cx="2510838" cy="189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8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>
          <a:xfrm>
            <a:off x="0" y="1462131"/>
            <a:ext cx="9144000" cy="5405411"/>
            <a:chOff x="0" y="1319491"/>
            <a:chExt cx="9385295" cy="5548051"/>
          </a:xfrm>
        </p:grpSpPr>
        <p:sp>
          <p:nvSpPr>
            <p:cNvPr id="9" name="Prostokąt 8"/>
            <p:cNvSpPr/>
            <p:nvPr userDrawn="1"/>
          </p:nvSpPr>
          <p:spPr>
            <a:xfrm>
              <a:off x="0" y="6163733"/>
              <a:ext cx="9385295" cy="6942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solidFill>
                  <a:schemeClr val="bg1"/>
                </a:solidFill>
              </a:endParaRPr>
            </a:p>
          </p:txBody>
        </p:sp>
        <p:grpSp>
          <p:nvGrpSpPr>
            <p:cNvPr id="10" name="Grupa 9"/>
            <p:cNvGrpSpPr/>
            <p:nvPr userDrawn="1"/>
          </p:nvGrpSpPr>
          <p:grpSpPr>
            <a:xfrm>
              <a:off x="0" y="1319491"/>
              <a:ext cx="5548424" cy="5548051"/>
              <a:chOff x="-9128" y="1327492"/>
              <a:chExt cx="5548424" cy="5548051"/>
            </a:xfrm>
          </p:grpSpPr>
          <p:sp>
            <p:nvSpPr>
              <p:cNvPr id="11" name="Prostokąt 10"/>
              <p:cNvSpPr/>
              <p:nvPr userDrawn="1"/>
            </p:nvSpPr>
            <p:spPr>
              <a:xfrm>
                <a:off x="-9128" y="5750800"/>
                <a:ext cx="1124743" cy="112474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/>
              </a:p>
            </p:txBody>
          </p:sp>
          <p:sp>
            <p:nvSpPr>
              <p:cNvPr id="12" name="Prostokąt 11"/>
              <p:cNvSpPr/>
              <p:nvPr userDrawn="1"/>
            </p:nvSpPr>
            <p:spPr>
              <a:xfrm>
                <a:off x="1115988" y="1327492"/>
                <a:ext cx="4423308" cy="442330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/>
              </a:p>
            </p:txBody>
          </p:sp>
          <p:sp>
            <p:nvSpPr>
              <p:cNvPr id="14" name="Prostokąt 13"/>
              <p:cNvSpPr/>
              <p:nvPr userDrawn="1"/>
            </p:nvSpPr>
            <p:spPr>
              <a:xfrm>
                <a:off x="1831428" y="2060848"/>
                <a:ext cx="2956596" cy="29565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/>
              </a:p>
            </p:txBody>
          </p:sp>
        </p:grp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95825" y="2171699"/>
            <a:ext cx="5924447" cy="1852614"/>
          </a:xfrm>
        </p:spPr>
        <p:txBody>
          <a:bodyPr anchor="ctr">
            <a:normAutofit/>
          </a:bodyPr>
          <a:lstStyle>
            <a:lvl1pPr algn="ctr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95825" y="4149080"/>
            <a:ext cx="5924447" cy="1466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636B7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95825" y="5788840"/>
            <a:ext cx="5924447" cy="4492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636B71"/>
                </a:solidFill>
                <a:latin typeface="+mn-lt"/>
              </a:defRPr>
            </a:lvl1pPr>
          </a:lstStyle>
          <a:p>
            <a:pPr lvl="0"/>
            <a:r>
              <a:rPr lang="pl-PL" dirty="0" smtClean="0"/>
              <a:t>Warszawa, dd.mm.2015r.</a:t>
            </a:r>
          </a:p>
        </p:txBody>
      </p:sp>
      <p:sp>
        <p:nvSpPr>
          <p:cNvPr id="4" name="Prostokąt 3"/>
          <p:cNvSpPr/>
          <p:nvPr/>
        </p:nvSpPr>
        <p:spPr>
          <a:xfrm>
            <a:off x="6162981" y="0"/>
            <a:ext cx="2981019" cy="21716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027" y="66675"/>
            <a:ext cx="1973882" cy="149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3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10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/>
        </p:nvGrpSpPr>
        <p:grpSpPr>
          <a:xfrm>
            <a:off x="-36512" y="1462131"/>
            <a:ext cx="9180512" cy="5408569"/>
            <a:chOff x="-36512" y="1462131"/>
            <a:chExt cx="9180512" cy="5408569"/>
          </a:xfrm>
        </p:grpSpPr>
        <p:grpSp>
          <p:nvGrpSpPr>
            <p:cNvPr id="11" name="Grupa 10"/>
            <p:cNvGrpSpPr/>
            <p:nvPr userDrawn="1"/>
          </p:nvGrpSpPr>
          <p:grpSpPr>
            <a:xfrm>
              <a:off x="0" y="1462131"/>
              <a:ext cx="9144000" cy="5405411"/>
              <a:chOff x="0" y="1319491"/>
              <a:chExt cx="9385295" cy="5548051"/>
            </a:xfrm>
          </p:grpSpPr>
          <p:sp>
            <p:nvSpPr>
              <p:cNvPr id="16" name="Prostokąt 15"/>
              <p:cNvSpPr/>
              <p:nvPr userDrawn="1"/>
            </p:nvSpPr>
            <p:spPr>
              <a:xfrm>
                <a:off x="0" y="6163733"/>
                <a:ext cx="9385295" cy="6942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7" name="Grupa 16"/>
              <p:cNvGrpSpPr/>
              <p:nvPr userDrawn="1"/>
            </p:nvGrpSpPr>
            <p:grpSpPr>
              <a:xfrm>
                <a:off x="0" y="1319491"/>
                <a:ext cx="5548424" cy="5548051"/>
                <a:chOff x="-9128" y="1327492"/>
                <a:chExt cx="5548424" cy="5548051"/>
              </a:xfrm>
            </p:grpSpPr>
            <p:sp>
              <p:nvSpPr>
                <p:cNvPr id="18" name="Prostokąt 17"/>
                <p:cNvSpPr/>
                <p:nvPr userDrawn="1"/>
              </p:nvSpPr>
              <p:spPr>
                <a:xfrm>
                  <a:off x="-9128" y="5750800"/>
                  <a:ext cx="1124743" cy="112474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19" name="Prostokąt 18"/>
                <p:cNvSpPr/>
                <p:nvPr userDrawn="1"/>
              </p:nvSpPr>
              <p:spPr>
                <a:xfrm>
                  <a:off x="1115988" y="1327492"/>
                  <a:ext cx="4423308" cy="442330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20" name="Prostokąt 19"/>
                <p:cNvSpPr/>
                <p:nvPr userDrawn="1"/>
              </p:nvSpPr>
              <p:spPr>
                <a:xfrm>
                  <a:off x="1831428" y="2060848"/>
                  <a:ext cx="2956596" cy="295659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</p:grpSp>
        </p:grpSp>
        <p:pic>
          <p:nvPicPr>
            <p:cNvPr id="21" name="Obraz 20" descr="znak PBR-150dpi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6511317"/>
              <a:ext cx="1908174" cy="359383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016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124743" y="4611948"/>
            <a:ext cx="6759625" cy="13690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5" name="Symbol zastępczy tekstu 2"/>
          <p:cNvSpPr>
            <a:spLocks noGrp="1"/>
          </p:cNvSpPr>
          <p:nvPr>
            <p:ph type="body" idx="1"/>
          </p:nvPr>
        </p:nvSpPr>
        <p:spPr>
          <a:xfrm>
            <a:off x="1124743" y="3118719"/>
            <a:ext cx="6759625" cy="149322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12709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/>
          <p:cNvGrpSpPr/>
          <p:nvPr/>
        </p:nvGrpSpPr>
        <p:grpSpPr>
          <a:xfrm>
            <a:off x="0" y="188640"/>
            <a:ext cx="5548424" cy="5548051"/>
            <a:chOff x="-9128" y="1327492"/>
            <a:chExt cx="5548424" cy="5548051"/>
          </a:xfrm>
        </p:grpSpPr>
        <p:sp>
          <p:nvSpPr>
            <p:cNvPr id="7" name="Prostokąt 6"/>
            <p:cNvSpPr/>
            <p:nvPr userDrawn="1"/>
          </p:nvSpPr>
          <p:spPr>
            <a:xfrm>
              <a:off x="-9128" y="5750800"/>
              <a:ext cx="1124743" cy="11247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10" name="Prostokąt 9"/>
            <p:cNvSpPr/>
            <p:nvPr userDrawn="1"/>
          </p:nvSpPr>
          <p:spPr>
            <a:xfrm>
              <a:off x="1115988" y="1327492"/>
              <a:ext cx="4423308" cy="44233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11" name="Prostokąt 10"/>
            <p:cNvSpPr/>
            <p:nvPr userDrawn="1"/>
          </p:nvSpPr>
          <p:spPr>
            <a:xfrm>
              <a:off x="1831428" y="2060848"/>
              <a:ext cx="2956596" cy="29565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24743" y="4611948"/>
            <a:ext cx="6759625" cy="13690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124743" y="3118719"/>
            <a:ext cx="6759625" cy="149322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445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1925" y="1196753"/>
            <a:ext cx="4333875" cy="52897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199" y="1196754"/>
            <a:ext cx="4333875" cy="52897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441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61924" y="166687"/>
            <a:ext cx="7506419" cy="886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l" defTabSz="457200"/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1925" y="1196753"/>
            <a:ext cx="8839200" cy="5289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010400" y="6486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36B71"/>
                </a:solidFill>
              </a:defRPr>
            </a:lvl1pPr>
          </a:lstStyle>
          <a:p>
            <a:fld id="{F8C0183B-A19B-450E-9615-6C83693937D9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1387" y="81243"/>
            <a:ext cx="1286887" cy="971493"/>
          </a:xfrm>
          <a:prstGeom prst="rect">
            <a:avLst/>
          </a:prstGeom>
        </p:spPr>
      </p:pic>
      <p:pic>
        <p:nvPicPr>
          <p:cNvPr id="9" name="Obraz 8" descr="znak PBR-150dpi.png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6511317"/>
            <a:ext cx="1908174" cy="35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03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  <p:sldLayoutId id="2147483778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pl-PL"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tabLst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 userDrawn="1"/>
        </p:nvSpPr>
        <p:spPr>
          <a:xfrm>
            <a:off x="-1244600" y="2260600"/>
            <a:ext cx="279400" cy="277105"/>
          </a:xfrm>
          <a:prstGeom prst="rect">
            <a:avLst/>
          </a:prstGeom>
          <a:solidFill>
            <a:srgbClr val="A60C2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-1244600" y="1790700"/>
            <a:ext cx="279400" cy="277105"/>
          </a:xfrm>
          <a:prstGeom prst="rect">
            <a:avLst/>
          </a:prstGeom>
          <a:solidFill>
            <a:srgbClr val="CF002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-1244600" y="2700510"/>
            <a:ext cx="279400" cy="277105"/>
          </a:xfrm>
          <a:prstGeom prst="rect">
            <a:avLst/>
          </a:prstGeom>
          <a:solidFill>
            <a:srgbClr val="DA002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 userDrawn="1"/>
        </p:nvSpPr>
        <p:spPr>
          <a:xfrm>
            <a:off x="-1244600" y="3197225"/>
            <a:ext cx="279400" cy="277105"/>
          </a:xfrm>
          <a:prstGeom prst="rect">
            <a:avLst/>
          </a:prstGeom>
          <a:solidFill>
            <a:srgbClr val="636B7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-1231900" y="3607487"/>
            <a:ext cx="279400" cy="277105"/>
          </a:xfrm>
          <a:prstGeom prst="rect">
            <a:avLst/>
          </a:prstGeom>
          <a:solidFill>
            <a:srgbClr val="CCCC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-952500" y="3638371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l-PL" sz="1000" dirty="0" smtClean="0">
                <a:solidFill>
                  <a:prstClr val="black"/>
                </a:solidFill>
              </a:rPr>
              <a:t>204/204/204</a:t>
            </a:r>
            <a:endParaRPr lang="pl-PL" sz="1000" dirty="0">
              <a:solidFill>
                <a:prstClr val="black"/>
              </a:solidFill>
            </a:endParaRPr>
          </a:p>
        </p:txBody>
      </p:sp>
      <p:sp>
        <p:nvSpPr>
          <p:cNvPr id="9" name="PoleTekstowe 8"/>
          <p:cNvSpPr txBox="1"/>
          <p:nvPr userDrawn="1"/>
        </p:nvSpPr>
        <p:spPr>
          <a:xfrm>
            <a:off x="-952500" y="1810630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l-PL" sz="1000" dirty="0" smtClean="0">
                <a:solidFill>
                  <a:prstClr val="black"/>
                </a:solidFill>
              </a:rPr>
              <a:t>218/32/56</a:t>
            </a:r>
            <a:endParaRPr lang="pl-PL" sz="1000" dirty="0">
              <a:solidFill>
                <a:prstClr val="black"/>
              </a:solidFill>
            </a:endParaRPr>
          </a:p>
        </p:txBody>
      </p:sp>
      <p:sp>
        <p:nvSpPr>
          <p:cNvPr id="11" name="PoleTekstowe 10"/>
          <p:cNvSpPr txBox="1"/>
          <p:nvPr userDrawn="1"/>
        </p:nvSpPr>
        <p:spPr>
          <a:xfrm>
            <a:off x="-952500" y="3221017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l-PL" sz="1000" dirty="0" smtClean="0">
                <a:solidFill>
                  <a:prstClr val="black"/>
                </a:solidFill>
              </a:rPr>
              <a:t>118/126/132</a:t>
            </a:r>
            <a:endParaRPr lang="pl-PL" sz="1000" dirty="0">
              <a:solidFill>
                <a:prstClr val="black"/>
              </a:solidFill>
            </a:endParaRPr>
          </a:p>
        </p:txBody>
      </p:sp>
      <p:sp>
        <p:nvSpPr>
          <p:cNvPr id="12" name="PoleTekstowe 11"/>
          <p:cNvSpPr txBox="1"/>
          <p:nvPr userDrawn="1"/>
        </p:nvSpPr>
        <p:spPr>
          <a:xfrm>
            <a:off x="-952500" y="2277176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l-PL" sz="1000" dirty="0" smtClean="0">
                <a:solidFill>
                  <a:prstClr val="black"/>
                </a:solidFill>
              </a:rPr>
              <a:t>183/32/51</a:t>
            </a:r>
            <a:endParaRPr lang="pl-PL" sz="1000" dirty="0">
              <a:solidFill>
                <a:prstClr val="black"/>
              </a:solidFill>
            </a:endParaRPr>
          </a:p>
        </p:txBody>
      </p:sp>
      <p:sp>
        <p:nvSpPr>
          <p:cNvPr id="13" name="PoleTekstowe 12"/>
          <p:cNvSpPr txBox="1"/>
          <p:nvPr userDrawn="1"/>
        </p:nvSpPr>
        <p:spPr>
          <a:xfrm>
            <a:off x="-952500" y="2714791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l-PL" sz="1000" dirty="0" smtClean="0">
                <a:solidFill>
                  <a:prstClr val="black"/>
                </a:solidFill>
              </a:rPr>
              <a:t>227/30/54</a:t>
            </a:r>
            <a:endParaRPr lang="pl-PL" sz="1000" dirty="0">
              <a:solidFill>
                <a:prstClr val="black"/>
              </a:solidFill>
            </a:endParaRPr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-2" y="1"/>
            <a:ext cx="9143997" cy="6860382"/>
            <a:chOff x="-2" y="1"/>
            <a:chExt cx="9143997" cy="6860382"/>
          </a:xfrm>
        </p:grpSpPr>
        <p:sp>
          <p:nvSpPr>
            <p:cNvPr id="15" name="Prostokąt 14"/>
            <p:cNvSpPr/>
            <p:nvPr userDrawn="1"/>
          </p:nvSpPr>
          <p:spPr>
            <a:xfrm>
              <a:off x="0" y="1"/>
              <a:ext cx="380999" cy="790573"/>
            </a:xfrm>
            <a:prstGeom prst="rect">
              <a:avLst/>
            </a:prstGeom>
            <a:solidFill>
              <a:srgbClr val="D1091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6" name="Prostokąt 15"/>
            <p:cNvSpPr/>
            <p:nvPr userDrawn="1"/>
          </p:nvSpPr>
          <p:spPr>
            <a:xfrm>
              <a:off x="-2" y="790574"/>
              <a:ext cx="381001" cy="714377"/>
            </a:xfrm>
            <a:prstGeom prst="rect">
              <a:avLst/>
            </a:prstGeom>
            <a:solidFill>
              <a:srgbClr val="6F6F6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7" name="Prostokąt 16"/>
            <p:cNvSpPr/>
            <p:nvPr userDrawn="1"/>
          </p:nvSpPr>
          <p:spPr>
            <a:xfrm>
              <a:off x="0" y="1504951"/>
              <a:ext cx="381000" cy="5353049"/>
            </a:xfrm>
            <a:prstGeom prst="rect">
              <a:avLst/>
            </a:prstGeom>
            <a:solidFill>
              <a:srgbClr val="FFB2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Prostokąt 17"/>
            <p:cNvSpPr/>
            <p:nvPr userDrawn="1"/>
          </p:nvSpPr>
          <p:spPr>
            <a:xfrm rot="5400000">
              <a:off x="3128960" y="3748088"/>
              <a:ext cx="361949" cy="5857877"/>
            </a:xfrm>
            <a:prstGeom prst="rect">
              <a:avLst/>
            </a:prstGeom>
            <a:solidFill>
              <a:srgbClr val="D1091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Prostokąt 18"/>
            <p:cNvSpPr/>
            <p:nvPr userDrawn="1"/>
          </p:nvSpPr>
          <p:spPr>
            <a:xfrm rot="5400000">
              <a:off x="7509269" y="5225657"/>
              <a:ext cx="364331" cy="2905121"/>
            </a:xfrm>
            <a:prstGeom prst="rect">
              <a:avLst/>
            </a:prstGeom>
            <a:solidFill>
              <a:srgbClr val="6F6F6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" name="pole tekstowe 1"/>
          <p:cNvSpPr txBox="1"/>
          <p:nvPr userDrawn="1"/>
        </p:nvSpPr>
        <p:spPr>
          <a:xfrm rot="16200000">
            <a:off x="-2491856" y="4027585"/>
            <a:ext cx="5353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pl-PL" sz="1400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Inicjatywa JEREMIE </a:t>
            </a:r>
            <a:r>
              <a:rPr lang="pl-PL" sz="1400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dla rozwoju Polski</a:t>
            </a:r>
            <a:endParaRPr lang="pl-PL" sz="14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55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CF002B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0500" y="3016250"/>
            <a:ext cx="6613748" cy="1470025"/>
          </a:xfrm>
        </p:spPr>
        <p:txBody>
          <a:bodyPr/>
          <a:lstStyle/>
          <a:p>
            <a:r>
              <a:rPr lang="pl-PL" dirty="0" smtClean="0"/>
              <a:t>Poręczenia w ramach RPO 2014 - 2020</a:t>
            </a: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 smtClean="0"/>
              <a:t>Warszawa, 16-17 listopada 2017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161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Kluczowe założenia produktowe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Pułap wypłat na portfelu (CAP) może </a:t>
            </a:r>
            <a:r>
              <a:rPr lang="pl-PL" sz="2400" b="1" dirty="0" smtClean="0"/>
              <a:t>być różny w poszczególnych regionach</a:t>
            </a:r>
            <a:r>
              <a:rPr lang="pl-PL" sz="2400" dirty="0" smtClean="0"/>
              <a:t> (zazwyczaj jest to 25% portfela poręczeń)</a:t>
            </a:r>
          </a:p>
          <a:p>
            <a:r>
              <a:rPr lang="pl-PL" sz="2400" dirty="0" smtClean="0"/>
              <a:t>Z wniesionych środków pośrednik finansowy jest zobowiązany do zbudowania </a:t>
            </a:r>
            <a:r>
              <a:rPr lang="pl-PL" sz="2400" b="1" dirty="0" smtClean="0"/>
              <a:t>portfela poręczeń, stanowiącego wielokrotność CAP</a:t>
            </a:r>
          </a:p>
          <a:p>
            <a:r>
              <a:rPr lang="pl-PL" sz="2400" dirty="0" smtClean="0"/>
              <a:t>Pośrednik finansowy dokonuje</a:t>
            </a:r>
            <a:r>
              <a:rPr lang="pl-PL" sz="2400" b="1" dirty="0" smtClean="0"/>
              <a:t> wypłaty poręczeń samodzielnie </a:t>
            </a:r>
            <a:r>
              <a:rPr lang="pl-PL" sz="2400" dirty="0" smtClean="0"/>
              <a:t>z rachunku bankowego na który wniesiony został wkład FF i PF, do wysokości środków zgromadzonych na tym rachunku</a:t>
            </a:r>
          </a:p>
          <a:p>
            <a:r>
              <a:rPr lang="pl-PL" sz="2400" dirty="0" smtClean="0"/>
              <a:t>Ryzyko wypłat na portfelu </a:t>
            </a:r>
            <a:r>
              <a:rPr lang="pl-PL" sz="2400" b="1" dirty="0" smtClean="0"/>
              <a:t>ponad CAP </a:t>
            </a:r>
            <a:r>
              <a:rPr lang="pl-PL" sz="2400" dirty="0" smtClean="0"/>
              <a:t>ponosi pośrednik finansowy</a:t>
            </a:r>
          </a:p>
          <a:p>
            <a:r>
              <a:rPr lang="pl-PL" sz="2400" b="1" dirty="0"/>
              <a:t>Stopa</a:t>
            </a:r>
            <a:r>
              <a:rPr lang="pl-PL" sz="2400" dirty="0"/>
              <a:t> jednostkowego poręczenia wynosi do </a:t>
            </a:r>
            <a:r>
              <a:rPr lang="pl-PL" sz="2400" b="1" dirty="0"/>
              <a:t>80%</a:t>
            </a:r>
            <a:r>
              <a:rPr lang="pl-PL" sz="2400" dirty="0"/>
              <a:t> wartości </a:t>
            </a:r>
            <a:r>
              <a:rPr lang="pl-PL" sz="2400" dirty="0" smtClean="0"/>
              <a:t>długu (bez odsetek, prowizji i innych kosztów)</a:t>
            </a:r>
          </a:p>
          <a:p>
            <a:endParaRPr lang="pl-PL" dirty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123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CAP i współczynnik mnożnikowy - przykład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Wkład funduszu funduszy określony w umowie z PF = 9 mln zł,</a:t>
            </a:r>
          </a:p>
          <a:p>
            <a:r>
              <a:rPr lang="pl-PL" sz="2400" dirty="0" smtClean="0"/>
              <a:t>Wkład własny pośrednika określony w umowie z PF = 1 mln zł</a:t>
            </a:r>
          </a:p>
          <a:p>
            <a:r>
              <a:rPr lang="pl-PL" sz="2400" dirty="0" smtClean="0"/>
              <a:t>Razem wkład FF i wkład PF stanowiący pułap wypłat na portfelu poręczeń = </a:t>
            </a:r>
            <a:r>
              <a:rPr lang="pl-PL" sz="2400" b="1" dirty="0" smtClean="0"/>
              <a:t>10 mln zł</a:t>
            </a:r>
          </a:p>
          <a:p>
            <a:r>
              <a:rPr lang="pl-PL" sz="2400" dirty="0" smtClean="0"/>
              <a:t>Określony w ocenie ex-</a:t>
            </a:r>
            <a:r>
              <a:rPr lang="pl-PL" sz="2400" dirty="0" err="1" smtClean="0"/>
              <a:t>ante</a:t>
            </a:r>
            <a:r>
              <a:rPr lang="pl-PL" sz="2400" dirty="0" smtClean="0"/>
              <a:t> poziom strat na portfelu poręczeń (CAP) = </a:t>
            </a:r>
            <a:r>
              <a:rPr lang="pl-PL" sz="2400" b="1" dirty="0" smtClean="0"/>
              <a:t>25%</a:t>
            </a:r>
          </a:p>
          <a:p>
            <a:r>
              <a:rPr lang="pl-PL" sz="2400" dirty="0" smtClean="0"/>
              <a:t>Wartość zbudowanego portfela poręczeń przez PF = 10 mln zł /0,25 = </a:t>
            </a:r>
            <a:r>
              <a:rPr lang="pl-PL" sz="2400" b="1" dirty="0" smtClean="0"/>
              <a:t>40 mln zł</a:t>
            </a:r>
            <a:r>
              <a:rPr lang="pl-PL" sz="2400" dirty="0" smtClean="0"/>
              <a:t> </a:t>
            </a:r>
          </a:p>
          <a:p>
            <a:r>
              <a:rPr lang="pl-PL" sz="2400" dirty="0" smtClean="0"/>
              <a:t>Minimalna wartość zabezpieczonego portfela kredytów = 40 mln zł / 0,8 = </a:t>
            </a:r>
            <a:r>
              <a:rPr lang="pl-PL" sz="2400" b="1" dirty="0" smtClean="0"/>
              <a:t>50 mln zł</a:t>
            </a:r>
          </a:p>
          <a:p>
            <a:pPr marL="0" indent="0">
              <a:buNone/>
            </a:pPr>
            <a:endParaRPr lang="pl-PL" sz="2400" b="1" dirty="0" smtClean="0"/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87256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Cele finansowania na przykładach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</a:rPr>
              <a:t>Pomorskie</a:t>
            </a:r>
          </a:p>
          <a:p>
            <a:pPr lvl="0"/>
            <a:r>
              <a:rPr lang="pl-PL" sz="2200" dirty="0"/>
              <a:t>wdrażaniem nowych rozwiązań produkcyjnych, technologicznych, organizacyjnych, informatycznych i </a:t>
            </a:r>
            <a:r>
              <a:rPr lang="pl-PL" sz="2200" dirty="0" err="1"/>
              <a:t>ekoefektywnych</a:t>
            </a:r>
            <a:r>
              <a:rPr lang="pl-PL" sz="2200" dirty="0"/>
              <a:t>; </a:t>
            </a:r>
          </a:p>
          <a:p>
            <a:pPr lvl="0"/>
            <a:r>
              <a:rPr lang="pl-PL" sz="2200" dirty="0"/>
              <a:t>unowocześnieniem wyposażenia przedsiębiorstwa; </a:t>
            </a:r>
          </a:p>
          <a:p>
            <a:pPr lvl="0"/>
            <a:r>
              <a:rPr lang="pl-PL" sz="2200" dirty="0"/>
              <a:t>modernizacją środków produkcji;</a:t>
            </a:r>
          </a:p>
          <a:p>
            <a:pPr lvl="0"/>
            <a:r>
              <a:rPr lang="pl-PL" sz="2200" dirty="0"/>
              <a:t>adaptacją pomieszczeń wykorzystywanych w działalności;  </a:t>
            </a:r>
          </a:p>
          <a:p>
            <a:pPr lvl="0"/>
            <a:r>
              <a:rPr lang="pl-PL" sz="2200" dirty="0"/>
              <a:t>wyposażeniem nowych lub doposażeniem istniejących stanowisk pracy</a:t>
            </a:r>
            <a:r>
              <a:rPr lang="pl-PL" sz="2200" dirty="0" smtClean="0"/>
              <a:t>.</a:t>
            </a:r>
          </a:p>
          <a:p>
            <a:pPr marL="0" lvl="0" indent="0">
              <a:buNone/>
            </a:pPr>
            <a:r>
              <a:rPr lang="pl-PL" b="1" dirty="0" smtClean="0">
                <a:solidFill>
                  <a:srgbClr val="FF0000"/>
                </a:solidFill>
              </a:rPr>
              <a:t>Wielkopolska</a:t>
            </a:r>
          </a:p>
          <a:p>
            <a:pPr lvl="0"/>
            <a:r>
              <a:rPr lang="pl-PL" sz="2200" dirty="0"/>
              <a:t>wdrażaniem nowych rozwiązań produkcyjnych i technologicznych,</a:t>
            </a:r>
          </a:p>
          <a:p>
            <a:pPr lvl="0"/>
            <a:r>
              <a:rPr lang="pl-PL" sz="2200" dirty="0"/>
              <a:t>wprowadzaniem nowych i ulepszonych produktów i usług,</a:t>
            </a:r>
          </a:p>
          <a:p>
            <a:pPr lvl="0"/>
            <a:r>
              <a:rPr lang="pl-PL" sz="2200" dirty="0"/>
              <a:t>zakupem maszyn, sprzętu produkcyjnego, w tym umożliwiających wdrażanie innowacji,</a:t>
            </a:r>
          </a:p>
          <a:p>
            <a:pPr lvl="0"/>
            <a:r>
              <a:rPr lang="pl-PL" sz="2200" dirty="0"/>
              <a:t>finansowaniem rozszerzenia działalności przedsiębiorstwa,</a:t>
            </a:r>
          </a:p>
          <a:p>
            <a:pPr lvl="0"/>
            <a:r>
              <a:rPr lang="pl-PL" sz="2200" dirty="0"/>
              <a:t>finansowaniem podstawowej działalności przedsiębiorstwa lub realizacji nowych projektów.</a:t>
            </a:r>
          </a:p>
          <a:p>
            <a:pPr marL="0" lvl="0" indent="0">
              <a:buNone/>
            </a:pPr>
            <a:endParaRPr lang="pl-PL" sz="22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407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Niektóre wykluczenia z finansowania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/>
              <a:t>Poręczenia </a:t>
            </a:r>
            <a:r>
              <a:rPr lang="pl-PL" sz="2400" u="sng" dirty="0">
                <a:solidFill>
                  <a:srgbClr val="FF0000"/>
                </a:solidFill>
              </a:rPr>
              <a:t>nie mogą </a:t>
            </a:r>
            <a:r>
              <a:rPr lang="pl-PL" sz="2400" dirty="0"/>
              <a:t>stanowić </a:t>
            </a:r>
            <a:r>
              <a:rPr lang="pl-PL" sz="2400" dirty="0" smtClean="0"/>
              <a:t>zabezpieczenia m.in..</a:t>
            </a: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r>
              <a:rPr lang="pl-PL" sz="2400" dirty="0" smtClean="0"/>
              <a:t>Kredytów i pożyczek pochodzących ze środków publicznych – zarówno UE jak i PL</a:t>
            </a:r>
          </a:p>
          <a:p>
            <a:r>
              <a:rPr lang="pl-PL" sz="2400" dirty="0" smtClean="0"/>
              <a:t>kredytów/pożyczek  stanowiących prefinansowanie udzielonych dotacji z UE</a:t>
            </a:r>
          </a:p>
          <a:p>
            <a:r>
              <a:rPr lang="pl-PL" sz="2400" dirty="0"/>
              <a:t>refinansowania istniejącego zadłużenia</a:t>
            </a:r>
          </a:p>
          <a:p>
            <a:r>
              <a:rPr lang="pl-PL" sz="2400" dirty="0" smtClean="0"/>
              <a:t>leasingu zwrotnego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/>
              <a:t>Poręczenia </a:t>
            </a:r>
            <a:r>
              <a:rPr lang="pl-PL" sz="2400" b="1" u="sng" dirty="0">
                <a:solidFill>
                  <a:srgbClr val="00B050"/>
                </a:solidFill>
              </a:rPr>
              <a:t>mogą</a:t>
            </a:r>
            <a:r>
              <a:rPr lang="pl-PL" sz="2400" dirty="0"/>
              <a:t> natomiast </a:t>
            </a:r>
            <a:r>
              <a:rPr lang="pl-PL" sz="2400" dirty="0" smtClean="0"/>
              <a:t>stanowić zabezpieczenie kredytów/pożyczek na finansowanie </a:t>
            </a:r>
            <a:r>
              <a:rPr lang="pl-PL" sz="2400" b="1" dirty="0" smtClean="0">
                <a:solidFill>
                  <a:srgbClr val="00B050"/>
                </a:solidFill>
              </a:rPr>
              <a:t>kapitału obrotowego</a:t>
            </a:r>
            <a:r>
              <a:rPr lang="pl-PL" sz="2400" dirty="0" smtClean="0"/>
              <a:t>, na warunkach określonych w </a:t>
            </a:r>
            <a:r>
              <a:rPr lang="pl-PL" sz="2400" dirty="0" smtClean="0">
                <a:solidFill>
                  <a:schemeClr val="accent1"/>
                </a:solidFill>
              </a:rPr>
              <a:t>wytycznych KE </a:t>
            </a:r>
            <a:r>
              <a:rPr lang="pl-PL" sz="2400" dirty="0" smtClean="0"/>
              <a:t>oraz po uwzględnieniu ewentualnych dodatkowych </a:t>
            </a:r>
            <a:r>
              <a:rPr lang="pl-PL" sz="2400" dirty="0" smtClean="0">
                <a:solidFill>
                  <a:schemeClr val="accent1"/>
                </a:solidFill>
              </a:rPr>
              <a:t>ograniczeń regionalnych </a:t>
            </a:r>
            <a:r>
              <a:rPr lang="pl-PL" sz="2400" dirty="0" smtClean="0"/>
              <a:t>(np. max 50% kredytu na kapitał obrotowy)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13230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Potwierdzenie wydatkowania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400" b="1" dirty="0" smtClean="0"/>
              <a:t>Pierwotne założenia</a:t>
            </a:r>
            <a:r>
              <a:rPr lang="pl-PL" sz="2400" dirty="0" smtClean="0"/>
              <a:t>:</a:t>
            </a:r>
          </a:p>
          <a:p>
            <a:pPr marL="0" indent="0">
              <a:buNone/>
            </a:pPr>
            <a:r>
              <a:rPr lang="pl-PL" sz="2400" dirty="0" smtClean="0"/>
              <a:t>Analogicznie jak w JEREMIE tj. oświadczenia ex-</a:t>
            </a:r>
            <a:r>
              <a:rPr lang="pl-PL" sz="2400" dirty="0" err="1" smtClean="0"/>
              <a:t>ante</a:t>
            </a:r>
            <a:r>
              <a:rPr lang="pl-PL" sz="2400" dirty="0" smtClean="0"/>
              <a:t> i ex post MŚP, wizyty monitorujące, notatki ze spotkań, raporty i opracowania pozyskane z banków kredytujących, sprawozdania finansowe MŚP itp.</a:t>
            </a:r>
          </a:p>
          <a:p>
            <a:pPr marL="0" indent="0">
              <a:buNone/>
            </a:pPr>
            <a:r>
              <a:rPr lang="pl-PL" sz="2400" b="1" dirty="0"/>
              <a:t>Stanowisko </a:t>
            </a:r>
            <a:r>
              <a:rPr lang="pl-PL" sz="2400" b="1" dirty="0" smtClean="0"/>
              <a:t>KE</a:t>
            </a:r>
          </a:p>
          <a:p>
            <a:pPr marL="0" indent="0">
              <a:buNone/>
            </a:pPr>
            <a:r>
              <a:rPr lang="pl-PL" sz="2400" dirty="0" smtClean="0"/>
              <a:t>W każdym przypadku muszą być zapewniony dokumenty potwierdzające w formie faktur lub dokumentów równoważnych (poziom pośrednika lub MŚP)</a:t>
            </a:r>
          </a:p>
          <a:p>
            <a:pPr marL="0" indent="0">
              <a:buNone/>
            </a:pPr>
            <a:r>
              <a:rPr lang="pl-PL" sz="2400" b="1" dirty="0"/>
              <a:t>Kompromisowa propozycja zgłoszona do </a:t>
            </a:r>
            <a:r>
              <a:rPr lang="pl-PL" sz="2400" b="1" dirty="0" smtClean="0"/>
              <a:t>KE</a:t>
            </a:r>
          </a:p>
          <a:p>
            <a:r>
              <a:rPr lang="pl-PL" sz="2400" dirty="0" smtClean="0"/>
              <a:t>Kredyty obrotowe – zgodnie z wytycznymi KE </a:t>
            </a:r>
            <a:r>
              <a:rPr lang="pl-PL" sz="2400" dirty="0" err="1" smtClean="0"/>
              <a:t>ws</a:t>
            </a:r>
            <a:r>
              <a:rPr lang="pl-PL" sz="2400" dirty="0" smtClean="0"/>
              <a:t>. finansowania kapitału obrotowego  (składany biznes plan / plan operacyjny, wykazana ex-</a:t>
            </a:r>
            <a:r>
              <a:rPr lang="pl-PL" sz="2400" dirty="0" err="1" smtClean="0"/>
              <a:t>ante</a:t>
            </a:r>
            <a:r>
              <a:rPr lang="pl-PL" sz="2400" dirty="0" smtClean="0"/>
              <a:t> potrzeba finansowania obrotowego itp.)</a:t>
            </a:r>
          </a:p>
          <a:p>
            <a:r>
              <a:rPr lang="pl-PL" sz="2400" dirty="0" smtClean="0"/>
              <a:t>Kredyty inwestycyjne – faktury lub dokumenty równoważne, pozyskiwane przez PF lub bank finansujący i przekazane następnie do PF</a:t>
            </a:r>
          </a:p>
          <a:p>
            <a:pPr marL="0" indent="0" algn="ctr">
              <a:buNone/>
            </a:pPr>
            <a:r>
              <a:rPr lang="pl-PL" sz="2400" b="1" dirty="0" smtClean="0">
                <a:solidFill>
                  <a:schemeClr val="tx2"/>
                </a:solidFill>
              </a:rPr>
              <a:t>Negocjacje trwają – ostateczne rozwiązania mogą być inne!</a:t>
            </a:r>
          </a:p>
          <a:p>
            <a:endParaRPr lang="pl-PL" sz="2400" b="1" dirty="0" smtClean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236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90500" y="3016250"/>
            <a:ext cx="8773988" cy="1470025"/>
          </a:xfrm>
        </p:spPr>
        <p:txBody>
          <a:bodyPr/>
          <a:lstStyle/>
          <a:p>
            <a:pPr algn="ctr"/>
            <a:r>
              <a:rPr lang="pl-PL" dirty="0" smtClean="0"/>
              <a:t>Dziękuję za uwagę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21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BGK jako Menadżer Funduszu Funduszy w ramach RPO 2014 -2020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287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081206" y="1820203"/>
            <a:ext cx="4729227" cy="28733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pl-PL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Instytucja Zarządzająca – Urząd Marszałkowski</a:t>
            </a:r>
            <a:endParaRPr lang="pl-PL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trzałka w dół 4"/>
          <p:cNvSpPr/>
          <p:nvPr/>
        </p:nvSpPr>
        <p:spPr>
          <a:xfrm>
            <a:off x="4029850" y="2155082"/>
            <a:ext cx="287337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130484" y="3340932"/>
            <a:ext cx="4679950" cy="431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pl-PL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Menadżer Funduszu </a:t>
            </a:r>
            <a:r>
              <a:rPr lang="pl-PL" sz="1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Funduszy</a:t>
            </a:r>
            <a:endParaRPr lang="pl-PL" sz="1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>
              <a:defRPr/>
            </a:pPr>
            <a:r>
              <a:rPr lang="pl-PL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– Bank Gospodarstwa Krajowego</a:t>
            </a:r>
            <a:endParaRPr lang="pl-PL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trzałka w dół 6"/>
          <p:cNvSpPr/>
          <p:nvPr/>
        </p:nvSpPr>
        <p:spPr>
          <a:xfrm>
            <a:off x="4000917" y="3828408"/>
            <a:ext cx="287337" cy="25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130484" y="4183098"/>
            <a:ext cx="4679950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pl-PL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Pośrednicy Finansowi – fundusze pożyczkowe, poręczeniowe, banki, inne instytucje finansowe</a:t>
            </a:r>
          </a:p>
        </p:txBody>
      </p:sp>
      <p:pic>
        <p:nvPicPr>
          <p:cNvPr id="80903" name="Obraz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499" y="5165503"/>
            <a:ext cx="3503921" cy="15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Strzałka w dół 22"/>
          <p:cNvSpPr/>
          <p:nvPr/>
        </p:nvSpPr>
        <p:spPr>
          <a:xfrm>
            <a:off x="4302150" y="1372017"/>
            <a:ext cx="287337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9" name="Strzałka w górę 8"/>
          <p:cNvSpPr/>
          <p:nvPr/>
        </p:nvSpPr>
        <p:spPr>
          <a:xfrm rot="10800000">
            <a:off x="2520061" y="4806726"/>
            <a:ext cx="396875" cy="3587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10" name="Strzałka w górę 9"/>
          <p:cNvSpPr/>
          <p:nvPr/>
        </p:nvSpPr>
        <p:spPr>
          <a:xfrm>
            <a:off x="3157650" y="4838140"/>
            <a:ext cx="358775" cy="3587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11" name="Strzałka w górę 10"/>
          <p:cNvSpPr/>
          <p:nvPr/>
        </p:nvSpPr>
        <p:spPr>
          <a:xfrm>
            <a:off x="4994441" y="4806727"/>
            <a:ext cx="352425" cy="3587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13" name="Strzałka w górę 12"/>
          <p:cNvSpPr/>
          <p:nvPr/>
        </p:nvSpPr>
        <p:spPr>
          <a:xfrm rot="10800000">
            <a:off x="5603403" y="4838139"/>
            <a:ext cx="360363" cy="3587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24" name="Strzałka w dół 23"/>
          <p:cNvSpPr/>
          <p:nvPr/>
        </p:nvSpPr>
        <p:spPr>
          <a:xfrm rot="10800000">
            <a:off x="4512527" y="2945344"/>
            <a:ext cx="287338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25" name="Strzałka w dół 24"/>
          <p:cNvSpPr/>
          <p:nvPr/>
        </p:nvSpPr>
        <p:spPr>
          <a:xfrm rot="10800000">
            <a:off x="4470459" y="3811739"/>
            <a:ext cx="287337" cy="287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80913" name="Symbol zastępczy numeru slajdu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873875" y="6492875"/>
            <a:ext cx="195262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fld id="{1F40E13B-E98E-4145-994A-D152D29760F0}" type="slidenum">
              <a:rPr lang="pl-PL" sz="1600" b="1" smtClean="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pPr defTabSz="457200" eaLnBrk="1" hangingPunct="1"/>
              <a:t>3</a:t>
            </a:fld>
            <a:endParaRPr lang="pl-PL" sz="1600" b="1" smtClean="0">
              <a:solidFill>
                <a:prstClr val="white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2115622" y="2536757"/>
            <a:ext cx="4694812" cy="28733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pl-PL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Rada Inwestycyjna</a:t>
            </a:r>
            <a:endParaRPr lang="pl-PL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917" name="Prostokąt 26"/>
          <p:cNvSpPr>
            <a:spLocks noChangeArrowheads="1"/>
          </p:cNvSpPr>
          <p:nvPr/>
        </p:nvSpPr>
        <p:spPr bwMode="auto">
          <a:xfrm>
            <a:off x="1284288" y="6427788"/>
            <a:ext cx="13731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defTabSz="457200"/>
            <a:r>
              <a:rPr lang="pl-PL" sz="16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Lipiec 2013</a:t>
            </a:r>
          </a:p>
        </p:txBody>
      </p:sp>
      <p:sp>
        <p:nvSpPr>
          <p:cNvPr id="27" name="Strzałka w dół 26"/>
          <p:cNvSpPr/>
          <p:nvPr/>
        </p:nvSpPr>
        <p:spPr>
          <a:xfrm>
            <a:off x="4000917" y="2945345"/>
            <a:ext cx="287337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28" name="Strzałka w dół 27"/>
          <p:cNvSpPr/>
          <p:nvPr/>
        </p:nvSpPr>
        <p:spPr>
          <a:xfrm rot="10800000">
            <a:off x="4512527" y="2135154"/>
            <a:ext cx="287338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l-PL">
              <a:solidFill>
                <a:prstClr val="white"/>
              </a:solidFill>
            </a:endParaRPr>
          </a:p>
        </p:txBody>
      </p:sp>
      <p:sp>
        <p:nvSpPr>
          <p:cNvPr id="22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3240" y="6492875"/>
            <a:ext cx="1965960" cy="365125"/>
          </a:xfrm>
        </p:spPr>
        <p:txBody>
          <a:bodyPr/>
          <a:lstStyle/>
          <a:p>
            <a:pPr>
              <a:defRPr/>
            </a:pPr>
            <a:fld id="{59C317BD-E9A9-4129-B528-78A18DFE3689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9" name="Tytuł 3"/>
          <p:cNvSpPr txBox="1">
            <a:spLocks/>
          </p:cNvSpPr>
          <p:nvPr/>
        </p:nvSpPr>
        <p:spPr>
          <a:xfrm>
            <a:off x="161924" y="166687"/>
            <a:ext cx="7506419" cy="88604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DA00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Struktura wdrażania IF w ramach RPO</a:t>
            </a:r>
            <a:endParaRPr lang="pl-PL" b="1" dirty="0"/>
          </a:p>
        </p:txBody>
      </p:sp>
      <p:sp>
        <p:nvSpPr>
          <p:cNvPr id="30" name="Prostokąt 29"/>
          <p:cNvSpPr/>
          <p:nvPr/>
        </p:nvSpPr>
        <p:spPr>
          <a:xfrm>
            <a:off x="2115622" y="1046379"/>
            <a:ext cx="4694812" cy="28733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pl-PL" sz="1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Komisja Europejska</a:t>
            </a:r>
            <a:endParaRPr lang="pl-PL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346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07504" y="128298"/>
            <a:ext cx="7776864" cy="1008112"/>
          </a:xfrm>
        </p:spPr>
        <p:txBody>
          <a:bodyPr>
            <a:noAutofit/>
          </a:bodyPr>
          <a:lstStyle/>
          <a:p>
            <a:r>
              <a:rPr lang="pl-PL" sz="3200" dirty="0" smtClean="0"/>
              <a:t>Zawarte umowy na wdrażanie IF w ramach RPO 2014 – 2020</a:t>
            </a:r>
            <a:endParaRPr lang="pl-PL" sz="32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251520" y="1765979"/>
          <a:ext cx="8496946" cy="412237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467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0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9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32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044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RPO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Dofinansowanie UE 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Wkład krajowy Budżet Państwa 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Wartość Umów z IZ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Wkład krajowy Pośrednik Finansowy 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Kwota ogółem 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wielkopolskie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802 606 200,00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802 606 200,00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141 636 388,25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944 242 588,25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dolnośląskie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642 711 766,85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60 889 700,03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703 601 466,88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52 530 023,53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756 131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490,41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łódzkie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570 859 453,16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570 859 453,16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100 739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903,25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671 599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356,41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małopolskie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509 438 500,00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45 944 849,00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555 383 349,00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43 956 073,00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599 339 422,00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zachodniopomorskie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397 991 330,00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3 693 832,35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401 685 162,35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66 539 931,77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225 094,12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196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pomorskie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365 423 840,70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42 991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040,08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408 414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880,78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21 495 520,04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429 910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400,82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lubelskie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361 979 394,15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40 467 334,53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402 446 728,68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23 411 382,09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425 858 110,77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opolskie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285 817 148,00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285 817 148,00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50 438 320,26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336 255 468,26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lubuskie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256 137 245,96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256 137 245,96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45 200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690,48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301 337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936,43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warmińsko-mazurskie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254 087 550,00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254 087 550,00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44 838 979,41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298 926 529,41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podlaskie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226 928 680,00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38 517 755,33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265 446 435,33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1 528 482,37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266 974 917,70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mazowieckie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225 736 843,00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225 736 843,00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56 434 210,75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171 053,75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podkarpackie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218 496 447,64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25 705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364,44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</a:t>
                      </a: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12 852 732,22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054 544,30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9008024"/>
                  </a:ext>
                </a:extLst>
              </a:tr>
              <a:tr h="218196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kujawsko-pomorskie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205 384 480,12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205 384 480,12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41 683 143,57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247 067 623,69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196"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świętokrzyskie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725 743,82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725 743,82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42 833 954,91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285 559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698,73</a:t>
                      </a:r>
                      <a:endParaRPr lang="pl-PL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427167"/>
                  </a:ext>
                </a:extLst>
              </a:tr>
              <a:tr h="232103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Suma końcowa</a:t>
                      </a:r>
                      <a:endParaRPr lang="pl-PL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46" marR="7646" marT="76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566</a:t>
                      </a:r>
                      <a:r>
                        <a:rPr lang="pl-PL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324 623,40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258 209 875,80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5 824 534 499,00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746 119 735,90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6 570 654 235,05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ytuł 3"/>
          <p:cNvSpPr txBox="1">
            <a:spLocks/>
          </p:cNvSpPr>
          <p:nvPr/>
        </p:nvSpPr>
        <p:spPr>
          <a:xfrm>
            <a:off x="539552" y="5613345"/>
            <a:ext cx="3672407" cy="252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l-PL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C2002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8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010400" y="648652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636B7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044399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61925" y="122216"/>
            <a:ext cx="7146379" cy="886049"/>
          </a:xfrm>
        </p:spPr>
        <p:txBody>
          <a:bodyPr>
            <a:normAutofit fontScale="90000"/>
          </a:bodyPr>
          <a:lstStyle/>
          <a:p>
            <a:r>
              <a:rPr lang="pl-PL" dirty="0"/>
              <a:t>Instrumenty finansowe </a:t>
            </a:r>
            <a:r>
              <a:rPr lang="pl-PL" dirty="0" smtClean="0"/>
              <a:t>2014-2020 </a:t>
            </a:r>
            <a:r>
              <a:rPr lang="pl-PL" dirty="0"/>
              <a:t/>
            </a:r>
            <a:br>
              <a:rPr lang="pl-PL" dirty="0"/>
            </a:br>
            <a:r>
              <a:rPr lang="pl-PL" b="0" dirty="0" smtClean="0"/>
              <a:t>Alokacja w podziale na cele wsparcia</a:t>
            </a:r>
            <a:r>
              <a:rPr lang="pl-PL" sz="2400" b="0" dirty="0" smtClean="0"/>
              <a:t>	</a:t>
            </a:r>
            <a:endParaRPr lang="pl-PL" sz="2400" b="0" dirty="0"/>
          </a:p>
        </p:txBody>
      </p:sp>
      <p:sp>
        <p:nvSpPr>
          <p:cNvPr id="7" name="Tytuł 3"/>
          <p:cNvSpPr txBox="1">
            <a:spLocks/>
          </p:cNvSpPr>
          <p:nvPr/>
        </p:nvSpPr>
        <p:spPr>
          <a:xfrm>
            <a:off x="2267744" y="1488993"/>
            <a:ext cx="1224136" cy="351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l-PL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Rozwój sektora MŚP</a:t>
            </a:r>
            <a:r>
              <a:rPr kumimoji="0" lang="pl-P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2002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	</a:t>
            </a: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C2002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Tytuł 3"/>
          <p:cNvSpPr txBox="1">
            <a:spLocks/>
          </p:cNvSpPr>
          <p:nvPr/>
        </p:nvSpPr>
        <p:spPr>
          <a:xfrm>
            <a:off x="3527884" y="1404691"/>
            <a:ext cx="1584176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l-PL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Efektywność energetyczna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2002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	</a:t>
            </a: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C2002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/>
          </p:nvPr>
        </p:nvGraphicFramePr>
        <p:xfrm>
          <a:off x="214063" y="1679071"/>
          <a:ext cx="8496942" cy="4215289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621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2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2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dolnośląskie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398 760 492,60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188 119 479,80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60 990 318,0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55 731 176,50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kujawsko - 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205 384 480,10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lubelskie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384 439 678,10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18 007 050,60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lubuskie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233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646 420,00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791 475,60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699 350,30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łódzkie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445 269 153,20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95 275 400,00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30 314 900,60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małopolskie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285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680 614,00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99 021 293,00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148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531 942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22 149 500,00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mazowieckie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225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736 843,00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193 143 640,00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36 325 180,00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46 070 960,00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10 277 368,00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podkarpackie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216 467</a:t>
                      </a:r>
                      <a:r>
                        <a:rPr lang="pl-PL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599,80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27 734 312,30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podlaskie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140 110 882,40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116 674 153,00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8 661 400,00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408 414 880,80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wielkopolskie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516 780 000,00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173 228 000,00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112 598 200,00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08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warmińsko-mazurskie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254 087 550,00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026350"/>
                  </a:ext>
                </a:extLst>
              </a:tr>
              <a:tr h="185187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zachodniopomorskie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335 196 180,00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62 795 150,00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302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świętokrzyskie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208 800 000,00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33 925 743,30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3251025"/>
                  </a:ext>
                </a:extLst>
              </a:tr>
              <a:tr h="361206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4 451</a:t>
                      </a:r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918 414,00</a:t>
                      </a:r>
                      <a:endParaRPr lang="pl-PL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r" fontAlgn="b"/>
                      <a:endParaRPr lang="pl-PL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725</a:t>
                      </a:r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434 981,40</a:t>
                      </a:r>
                      <a:endParaRPr lang="pl-PL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r" fontAlgn="b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107 061 278,00</a:t>
                      </a:r>
                    </a:p>
                    <a:p>
                      <a:pPr algn="r" fontAlgn="b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261 130 142</a:t>
                      </a: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,00</a:t>
                      </a:r>
                    </a:p>
                    <a:p>
                      <a:pPr algn="r" fontAlgn="b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275</a:t>
                      </a:r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295 951,6</a:t>
                      </a: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  <a:p>
                      <a:pPr algn="r" fontAlgn="b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3" name="Tytuł 3"/>
          <p:cNvSpPr txBox="1">
            <a:spLocks/>
          </p:cNvSpPr>
          <p:nvPr/>
        </p:nvSpPr>
        <p:spPr>
          <a:xfrm>
            <a:off x="4860032" y="1412776"/>
            <a:ext cx="1584176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l-PL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Odnawialne źródła energii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2002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	</a:t>
            </a: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C2002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4" name="Tytuł 3"/>
          <p:cNvSpPr txBox="1">
            <a:spLocks/>
          </p:cNvSpPr>
          <p:nvPr/>
        </p:nvSpPr>
        <p:spPr>
          <a:xfrm>
            <a:off x="6516216" y="1404692"/>
            <a:ext cx="1584176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l-PL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Rewitalizacja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2002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	</a:t>
            </a: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C2002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5" name="Tytuł 3"/>
          <p:cNvSpPr txBox="1">
            <a:spLocks/>
          </p:cNvSpPr>
          <p:nvPr/>
        </p:nvSpPr>
        <p:spPr>
          <a:xfrm>
            <a:off x="7740352" y="1404692"/>
            <a:ext cx="1584176" cy="504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l-PL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Rynek pracy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2002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	</a:t>
            </a: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C2002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23528" y="5949280"/>
            <a:ext cx="842266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Znaczna </a:t>
            </a:r>
            <a:r>
              <a:rPr kumimoji="0" lang="pl-PL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część </a:t>
            </a: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alokacji przeznaczona jest na wsparcie rozwoju (co do zasady) mikro, małych oraz średnich przedsiębiorstw poprzez instrumenty finansowe w </a:t>
            </a:r>
            <a:r>
              <a:rPr kumimoji="0" lang="pl-PL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postaci: pożyczek </a:t>
            </a: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kredytów, </a:t>
            </a:r>
            <a:r>
              <a:rPr kumimoji="0" lang="pl-PL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poręczeń </a:t>
            </a: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</a:t>
            </a:r>
            <a:r>
              <a:rPr kumimoji="0" lang="pl-PL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gwarancji </a:t>
            </a: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oraz </a:t>
            </a:r>
            <a:r>
              <a:rPr kumimoji="0" lang="pl-PL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pl-PL" sz="1050" b="1" i="0" u="none" strike="noStrike" kern="1200" cap="none" spc="0" normalizeH="0" baseline="0" noProof="0" dirty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instrumentów </a:t>
            </a:r>
            <a:r>
              <a:rPr kumimoji="0" lang="pl-PL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5F5F5F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kapitałowych.</a:t>
            </a:r>
            <a:endParaRPr kumimoji="0" lang="pl-PL" sz="1050" b="1" i="0" u="none" strike="noStrike" kern="1200" cap="none" spc="0" normalizeH="0" baseline="0" noProof="0" dirty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C0183B-A19B-450E-9615-6C83693937D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rgbClr val="636B7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rgbClr val="636B7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9565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6714331" cy="814041"/>
          </a:xfrm>
        </p:spPr>
        <p:txBody>
          <a:bodyPr>
            <a:noAutofit/>
          </a:bodyPr>
          <a:lstStyle/>
          <a:p>
            <a:r>
              <a:rPr lang="pl-PL" sz="3200" dirty="0"/>
              <a:t>Instrumenty finansowe </a:t>
            </a:r>
            <a:r>
              <a:rPr lang="pl-PL" sz="3200" dirty="0" smtClean="0"/>
              <a:t>2014-2020  </a:t>
            </a:r>
            <a:br>
              <a:rPr lang="pl-PL" sz="3200" dirty="0" smtClean="0"/>
            </a:br>
            <a:r>
              <a:rPr lang="pl-PL" sz="3200" b="0" dirty="0"/>
              <a:t>Z</a:t>
            </a:r>
            <a:r>
              <a:rPr lang="pl-PL" sz="3200" b="0" dirty="0" smtClean="0"/>
              <a:t>ałożenia produktowe</a:t>
            </a:r>
            <a:endParaRPr lang="pl-PL" sz="3200" b="0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/>
          </p:nvPr>
        </p:nvGraphicFramePr>
        <p:xfrm>
          <a:off x="323528" y="1340768"/>
          <a:ext cx="8280920" cy="4673823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05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8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416">
                <a:tc>
                  <a:txBody>
                    <a:bodyPr/>
                    <a:lstStyle/>
                    <a:p>
                      <a:pPr algn="l" fontAlgn="b"/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Pożyczkowe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Poręczeniowe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Kapitałowe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64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dolnośląskie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616 472 445,89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87 129 020,99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kujawsko-pomorskie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183 810 480,13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21 573 999,99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lubelskie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279 227 486,93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67 557 009,40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55 662 232,35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25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lubuskie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256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137 245,96</a:t>
                      </a:r>
                      <a:endParaRPr lang="pl-PL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łódzkie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570 859 453,16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małopolskie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555 383 349,00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25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mazowieckie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183</a:t>
                      </a:r>
                      <a:r>
                        <a:rPr lang="pl-PL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975 527,05</a:t>
                      </a:r>
                      <a:r>
                        <a:rPr lang="pl-P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41</a:t>
                      </a:r>
                      <a:r>
                        <a:rPr lang="pl-PL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761 315,95</a:t>
                      </a:r>
                      <a:r>
                        <a:rPr lang="pl-P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opolskie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268 537 148,00</a:t>
                      </a:r>
                      <a:endParaRPr lang="pl-PL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17 280 000,00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11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podkarpackie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203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065 104,34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41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136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707,74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23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podlaskie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252 709 082,39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12 737 352,94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pomorskie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290 634 880,78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48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550 000,00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230 000,00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9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wielkopolskie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544 216 200,00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258 390 000,00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416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warmińsko-mazurskie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204 758 154,00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35 873 046,00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13 456 350,00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060443"/>
                  </a:ext>
                </a:extLst>
              </a:tr>
              <a:tr h="152573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zachodniopomorskie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373 991 330,00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9 000 000,00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15 000 000,00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2573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świętokrzyskie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192 613 743,82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50 112 000,00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207045"/>
                  </a:ext>
                </a:extLst>
              </a:tr>
              <a:tr h="305145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Łącznie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4 976</a:t>
                      </a:r>
                      <a:r>
                        <a:rPr lang="pl-PL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391 631,45</a:t>
                      </a:r>
                      <a:endParaRPr lang="pl-PL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656</a:t>
                      </a:r>
                      <a:r>
                        <a:rPr lang="pl-PL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789 100,08</a:t>
                      </a:r>
                      <a:endParaRPr lang="pl-PL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  <a:r>
                        <a:rPr lang="pl-PL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659 935,28</a:t>
                      </a:r>
                      <a:endParaRPr lang="pl-PL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C0183B-A19B-450E-9615-6C83693937D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rgbClr val="636B7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rgbClr val="636B7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015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dirty="0"/>
              <a:t>Ogłoszone przetargi na wybór Pośredników Finansowych w ramach RPO 2014-2020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/>
          </a:p>
          <a:p>
            <a:r>
              <a:rPr lang="pl-PL" sz="2400" dirty="0" smtClean="0"/>
              <a:t>Pośrednicy finansowi wybierani są w </a:t>
            </a:r>
            <a:r>
              <a:rPr lang="pl-PL" sz="2400" b="1" dirty="0" smtClean="0"/>
              <a:t>trybie zamówień publicznych</a:t>
            </a:r>
            <a:endParaRPr lang="pl-PL" sz="2400" dirty="0" smtClean="0"/>
          </a:p>
          <a:p>
            <a:r>
              <a:rPr lang="pl-PL" sz="2400" dirty="0" smtClean="0"/>
              <a:t>Dotychczas ogłoszono </a:t>
            </a:r>
            <a:r>
              <a:rPr lang="pl-PL" sz="2400" b="1" dirty="0" smtClean="0"/>
              <a:t>28 przetargów nieograniczonych na wybór pośredników finansowych</a:t>
            </a:r>
            <a:endParaRPr lang="pl-PL" sz="2400" dirty="0" smtClean="0"/>
          </a:p>
          <a:p>
            <a:r>
              <a:rPr lang="pl-PL" sz="2400" dirty="0" smtClean="0"/>
              <a:t>W ramach </a:t>
            </a:r>
            <a:r>
              <a:rPr lang="pl-PL" sz="2400" b="1" dirty="0" smtClean="0"/>
              <a:t>14 </a:t>
            </a:r>
            <a:r>
              <a:rPr lang="pl-PL" sz="2400" dirty="0" smtClean="0"/>
              <a:t>zakończonych już postępowań zawarto </a:t>
            </a:r>
            <a:r>
              <a:rPr lang="pl-PL" sz="2400" b="1" dirty="0" smtClean="0"/>
              <a:t>44 </a:t>
            </a:r>
            <a:r>
              <a:rPr lang="pl-PL" sz="2400" dirty="0" smtClean="0"/>
              <a:t>umów z pośrednikami finansowymi</a:t>
            </a:r>
          </a:p>
          <a:p>
            <a:r>
              <a:rPr lang="pl-PL" sz="2400" dirty="0" smtClean="0"/>
              <a:t>W kolejnych </a:t>
            </a:r>
            <a:r>
              <a:rPr lang="pl-PL" sz="2400" b="1" dirty="0" smtClean="0"/>
              <a:t>5 </a:t>
            </a:r>
            <a:r>
              <a:rPr lang="pl-PL" sz="2400" dirty="0" smtClean="0"/>
              <a:t>postępowaniach </a:t>
            </a:r>
            <a:r>
              <a:rPr lang="pl-PL" sz="2400" dirty="0"/>
              <a:t>nastąpiło otwarcie ofert i obecnie trwa proces </a:t>
            </a:r>
            <a:r>
              <a:rPr lang="pl-PL" sz="2400" dirty="0" smtClean="0"/>
              <a:t>wyboru</a:t>
            </a:r>
          </a:p>
          <a:p>
            <a:r>
              <a:rPr lang="pl-PL" sz="2400" dirty="0"/>
              <a:t>Nasi pośrednicy </a:t>
            </a:r>
            <a:r>
              <a:rPr lang="pl-PL" sz="2400" dirty="0" smtClean="0"/>
              <a:t>finansowi udzieli już wsparcia ponad </a:t>
            </a:r>
            <a:r>
              <a:rPr lang="pl-PL" sz="2400" b="1" dirty="0" smtClean="0"/>
              <a:t>130</a:t>
            </a:r>
            <a:r>
              <a:rPr lang="pl-PL" sz="2400" dirty="0" smtClean="0"/>
              <a:t> ostatecznym odbiorcom na kwotę ponad </a:t>
            </a:r>
            <a:r>
              <a:rPr lang="pl-PL" sz="2400" b="1" dirty="0" smtClean="0"/>
              <a:t>20 mln zł</a:t>
            </a:r>
            <a:endParaRPr lang="pl-PL" sz="2400" b="1" dirty="0"/>
          </a:p>
          <a:p>
            <a:pPr>
              <a:buFont typeface="Wingdings" panose="05000000000000000000" pitchFamily="2" charset="2"/>
              <a:buChar char="ü"/>
            </a:pPr>
            <a:endParaRPr lang="pl-PL" sz="1800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1800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17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C0183B-A19B-450E-9615-6C83693937D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rgbClr val="636B7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rgbClr val="636B7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676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Produkt poręczeniowy </a:t>
            </a:r>
            <a:br>
              <a:rPr lang="pl-PL" dirty="0" smtClean="0"/>
            </a:br>
            <a:r>
              <a:rPr lang="pl-PL" dirty="0" smtClean="0"/>
              <a:t>– podstawowe założenia</a:t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3914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Kluczowe założenia produktowe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3400" dirty="0" smtClean="0"/>
              <a:t>Pośrednikiem finansowym są podmioty udzielające poręczeń (tj. podmioty prowadzące </a:t>
            </a:r>
            <a:r>
              <a:rPr lang="pl-PL" sz="3400" b="1" dirty="0" smtClean="0"/>
              <a:t>fundusze poręczeniowe</a:t>
            </a:r>
            <a:r>
              <a:rPr lang="pl-PL" sz="3400" dirty="0" smtClean="0"/>
              <a:t>)</a:t>
            </a:r>
          </a:p>
          <a:p>
            <a:r>
              <a:rPr lang="pl-PL" sz="3400" dirty="0" smtClean="0"/>
              <a:t>Poręczenie może być zabezpieczeniem umów </a:t>
            </a:r>
            <a:r>
              <a:rPr lang="pl-PL" sz="3400" b="1" dirty="0" smtClean="0"/>
              <a:t>kredytu, pożyczki lub leasingu</a:t>
            </a:r>
            <a:r>
              <a:rPr lang="pl-PL" sz="3400" dirty="0" smtClean="0"/>
              <a:t> </a:t>
            </a:r>
          </a:p>
          <a:p>
            <a:r>
              <a:rPr lang="pl-PL" sz="3400" dirty="0" smtClean="0"/>
              <a:t>Pośrednicy finansowi </a:t>
            </a:r>
            <a:r>
              <a:rPr lang="pl-PL" sz="3400" b="1" dirty="0" smtClean="0"/>
              <a:t>otrzymują do zarządzania wkład funduszu </a:t>
            </a:r>
            <a:r>
              <a:rPr lang="pl-PL" sz="3400" b="1" dirty="0"/>
              <a:t>f</a:t>
            </a:r>
            <a:r>
              <a:rPr lang="pl-PL" sz="3400" b="1" dirty="0" smtClean="0"/>
              <a:t>unduszy</a:t>
            </a:r>
            <a:r>
              <a:rPr lang="pl-PL" sz="3400" dirty="0" smtClean="0"/>
              <a:t>, wnoszony przez Menadżera sukcesywnie w formie transz</a:t>
            </a:r>
          </a:p>
          <a:p>
            <a:r>
              <a:rPr lang="pl-PL" sz="3400" dirty="0"/>
              <a:t>Pośrednik Finansowy wnosi </a:t>
            </a:r>
            <a:r>
              <a:rPr lang="pl-PL" sz="3400" b="1" dirty="0" smtClean="0"/>
              <a:t>finansowy</a:t>
            </a:r>
            <a:r>
              <a:rPr lang="pl-PL" sz="3400" dirty="0" smtClean="0"/>
              <a:t> </a:t>
            </a:r>
            <a:r>
              <a:rPr lang="pl-PL" sz="3400" b="1" dirty="0" smtClean="0"/>
              <a:t>wkład własny</a:t>
            </a:r>
            <a:r>
              <a:rPr lang="pl-PL" sz="3400" dirty="0" smtClean="0"/>
              <a:t> (również w transzach)</a:t>
            </a:r>
            <a:r>
              <a:rPr lang="pl-PL" sz="3400" b="1" dirty="0" smtClean="0"/>
              <a:t> </a:t>
            </a:r>
            <a:r>
              <a:rPr lang="pl-PL" sz="3400" dirty="0" smtClean="0"/>
              <a:t>na wydzielony rachunek bankowy (ten sam co wkład FF).</a:t>
            </a:r>
          </a:p>
          <a:p>
            <a:r>
              <a:rPr lang="pl-PL" sz="3400" dirty="0" smtClean="0"/>
              <a:t>Wkład funduszu funduszy oraz wkład pośrednika finansowego stanowi kwotowo ograniczony pułap wypłat na zbudowanym portfelu poręczeń, czyli tzw. </a:t>
            </a:r>
            <a:r>
              <a:rPr lang="pl-PL" sz="3400" b="1" i="1" dirty="0" smtClean="0"/>
              <a:t>CAP</a:t>
            </a:r>
            <a:endParaRPr lang="pl-PL" sz="3400" b="1" i="1" dirty="0"/>
          </a:p>
          <a:p>
            <a:r>
              <a:rPr lang="pl-PL" sz="3400" dirty="0" smtClean="0"/>
              <a:t>Wyrażony procentowo pułap wypłat na portfelu (CAP) określony jest w </a:t>
            </a:r>
            <a:r>
              <a:rPr lang="pl-PL" sz="3400" b="1" dirty="0" smtClean="0"/>
              <a:t>ocenie ex-</a:t>
            </a:r>
            <a:r>
              <a:rPr lang="pl-PL" sz="3400" b="1" dirty="0" err="1" smtClean="0"/>
              <a:t>ante</a:t>
            </a:r>
            <a:r>
              <a:rPr lang="pl-PL" sz="3400" b="1" dirty="0" smtClean="0"/>
              <a:t> dla instrumentów finansowych</a:t>
            </a:r>
            <a:r>
              <a:rPr lang="pl-PL" sz="3400" dirty="0" smtClean="0"/>
              <a:t> w ramach każdego RPO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895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GK 2015">
  <a:themeElements>
    <a:clrScheme name="New BGK">
      <a:dk1>
        <a:srgbClr val="7F7F7F"/>
      </a:dk1>
      <a:lt1>
        <a:sysClr val="window" lastClr="FFFFFF"/>
      </a:lt1>
      <a:dk2>
        <a:srgbClr val="C20021"/>
      </a:dk2>
      <a:lt2>
        <a:srgbClr val="EEECE1"/>
      </a:lt2>
      <a:accent1>
        <a:srgbClr val="DA2038"/>
      </a:accent1>
      <a:accent2>
        <a:srgbClr val="AA0023"/>
      </a:accent2>
      <a:accent3>
        <a:srgbClr val="7F7F7F"/>
      </a:accent3>
      <a:accent4>
        <a:srgbClr val="BFBFBF"/>
      </a:accent4>
      <a:accent5>
        <a:srgbClr val="7C0F1E"/>
      </a:accent5>
      <a:accent6>
        <a:srgbClr val="5F5F5F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BGK">
      <a:dk1>
        <a:sysClr val="windowText" lastClr="000000"/>
      </a:dk1>
      <a:lt1>
        <a:sysClr val="window" lastClr="FFFFFF"/>
      </a:lt1>
      <a:dk2>
        <a:srgbClr val="DA2038"/>
      </a:dk2>
      <a:lt2>
        <a:srgbClr val="CCCCCC"/>
      </a:lt2>
      <a:accent1>
        <a:srgbClr val="DA2038"/>
      </a:accent1>
      <a:accent2>
        <a:srgbClr val="B72033"/>
      </a:accent2>
      <a:accent3>
        <a:srgbClr val="767E84"/>
      </a:accent3>
      <a:accent4>
        <a:srgbClr val="E31E36"/>
      </a:accent4>
      <a:accent5>
        <a:srgbClr val="CCCCCC"/>
      </a:accent5>
      <a:accent6>
        <a:srgbClr val="000000"/>
      </a:accent6>
      <a:hlink>
        <a:srgbClr val="0000FF"/>
      </a:hlink>
      <a:folHlink>
        <a:srgbClr val="767E8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 BGK">
    <a:dk1>
      <a:srgbClr val="7F7F7F"/>
    </a:dk1>
    <a:lt1>
      <a:sysClr val="window" lastClr="FFFFFF"/>
    </a:lt1>
    <a:dk2>
      <a:srgbClr val="C20021"/>
    </a:dk2>
    <a:lt2>
      <a:srgbClr val="EEECE1"/>
    </a:lt2>
    <a:accent1>
      <a:srgbClr val="DA2038"/>
    </a:accent1>
    <a:accent2>
      <a:srgbClr val="AA0023"/>
    </a:accent2>
    <a:accent3>
      <a:srgbClr val="7F7F7F"/>
    </a:accent3>
    <a:accent4>
      <a:srgbClr val="BFBFBF"/>
    </a:accent4>
    <a:accent5>
      <a:srgbClr val="7C0F1E"/>
    </a:accent5>
    <a:accent6>
      <a:srgbClr val="5F5F5F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A383F11EF0FD47BA2F513FC17373D8" ma:contentTypeVersion="1" ma:contentTypeDescription="Utwórz nowy dokument." ma:contentTypeScope="" ma:versionID="15fb924a091be7b1739d000c5c7f6830">
  <xsd:schema xmlns:xsd="http://www.w3.org/2001/XMLSchema" xmlns:xs="http://www.w3.org/2001/XMLSchema" xmlns:p="http://schemas.microsoft.com/office/2006/metadata/properties" xmlns:ns2="51558230-da65-4863-82dc-579f45735f64" xmlns:ns3="9092b8c8-eab4-4465-8644-e64a7003ab05" targetNamespace="http://schemas.microsoft.com/office/2006/metadata/properties" ma:root="true" ma:fieldsID="ee54cf2b0c9c43673b366b9afea52e00" ns2:_="" ns3:_="">
    <xsd:import namespace="51558230-da65-4863-82dc-579f45735f64"/>
    <xsd:import namespace="9092b8c8-eab4-4465-8644-e64a7003ab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kategori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558230-da65-4863-82dc-579f45735f6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rtość identyfikatora dokumentu" ma:description="Wartość identyfikatora dokumentu przypisanego do tego elementu." ma:internalName="_dlc_DocId" ma:readOnly="true">
      <xsd:simpleType>
        <xsd:restriction base="dms:Text"/>
      </xsd:simpleType>
    </xsd:element>
    <xsd:element name="_dlc_DocIdUrl" ma:index="9" nillable="true" ma:displayName="Identyfikator dokumentu" ma:description="Łącze stałe do teg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92b8c8-eab4-4465-8644-e64a7003ab05" elementFormDefault="qualified">
    <xsd:import namespace="http://schemas.microsoft.com/office/2006/documentManagement/types"/>
    <xsd:import namespace="http://schemas.microsoft.com/office/infopath/2007/PartnerControls"/>
    <xsd:element name="kategoria" ma:index="11" nillable="true" ma:displayName="kategoria" ma:internalName="kategoria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a xmlns="9092b8c8-eab4-4465-8644-e64a7003ab05">Prezentacje poświęcone programom/produktom BGK</kategoria>
    <_dlc_DocId xmlns="51558230-da65-4863-82dc-579f45735f64">EK3D6Q4R3HVH-539-19</_dlc_DocId>
    <_dlc_DocIdUrl xmlns="51558230-da65-4863-82dc-579f45735f64">
      <Url>http://intranet/obanku/_layouts/DocIdRedir.aspx?ID=EK3D6Q4R3HVH-539-19</Url>
      <Description>EK3D6Q4R3HVH-539-19</Description>
    </_dlc_DocIdUrl>
  </documentManagement>
</p:properties>
</file>

<file path=customXml/itemProps1.xml><?xml version="1.0" encoding="utf-8"?>
<ds:datastoreItem xmlns:ds="http://schemas.openxmlformats.org/officeDocument/2006/customXml" ds:itemID="{FF3D3578-0051-42B0-BB2F-418DDD528A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558230-da65-4863-82dc-579f45735f64"/>
    <ds:schemaRef ds:uri="9092b8c8-eab4-4465-8644-e64a7003ab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8957E1-84D4-4991-9610-01C512D2C4B7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115A9A4-05BD-49E4-8A1F-9AAD73AF8F6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0C26F6F-1CE0-4159-865A-B2625CDFBF39}">
  <ds:schemaRefs>
    <ds:schemaRef ds:uri="http://schemas.openxmlformats.org/package/2006/metadata/core-properties"/>
    <ds:schemaRef ds:uri="51558230-da65-4863-82dc-579f45735f64"/>
    <ds:schemaRef ds:uri="http://www.w3.org/XML/1998/namespace"/>
    <ds:schemaRef ds:uri="http://schemas.microsoft.com/office/infopath/2007/PartnerControls"/>
    <ds:schemaRef ds:uri="9092b8c8-eab4-4465-8644-e64a7003ab05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5090</TotalTime>
  <Words>1353</Words>
  <Application>Microsoft Office PowerPoint</Application>
  <PresentationFormat>Pokaz na ekranie (4:3)</PresentationFormat>
  <Paragraphs>361</Paragraphs>
  <Slides>15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Calibri</vt:lpstr>
      <vt:lpstr>Tahoma</vt:lpstr>
      <vt:lpstr>Verdana</vt:lpstr>
      <vt:lpstr>Wingdings</vt:lpstr>
      <vt:lpstr>BGK 2015</vt:lpstr>
      <vt:lpstr>1_Office Theme</vt:lpstr>
      <vt:lpstr>Poręczenia w ramach RPO 2014 - 2020</vt:lpstr>
      <vt:lpstr>BGK jako Menadżer Funduszu Funduszy w ramach RPO 2014 -2020</vt:lpstr>
      <vt:lpstr>Prezentacja programu PowerPoint</vt:lpstr>
      <vt:lpstr>Zawarte umowy na wdrażanie IF w ramach RPO 2014 – 2020</vt:lpstr>
      <vt:lpstr>Instrumenty finansowe 2014-2020  Alokacja w podziale na cele wsparcia </vt:lpstr>
      <vt:lpstr>Instrumenty finansowe 2014-2020   Założenia produktowe</vt:lpstr>
      <vt:lpstr>Ogłoszone przetargi na wybór Pośredników Finansowych w ramach RPO 2014-2020</vt:lpstr>
      <vt:lpstr>Produkt poręczeniowy  – podstawowe założenia </vt:lpstr>
      <vt:lpstr>Kluczowe założenia produktowe</vt:lpstr>
      <vt:lpstr>Kluczowe założenia produktowe</vt:lpstr>
      <vt:lpstr>CAP i współczynnik mnożnikowy - przykład</vt:lpstr>
      <vt:lpstr>Cele finansowania na przykładach</vt:lpstr>
      <vt:lpstr>Niektóre wykluczenia z finansowania</vt:lpstr>
      <vt:lpstr>Potwierdzenie wydatkowania</vt:lpstr>
      <vt:lpstr>Dziękuję za uwagę</vt:lpstr>
    </vt:vector>
  </TitlesOfParts>
  <Company>Bank Gospodarstwa Krajowego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Inicjatywa JESSICA</dc:title>
  <dc:creator>Henkiel, Maciej</dc:creator>
  <cp:lastModifiedBy>Kała, Jarosław</cp:lastModifiedBy>
  <cp:revision>374</cp:revision>
  <cp:lastPrinted>2017-02-09T13:56:50Z</cp:lastPrinted>
  <dcterms:created xsi:type="dcterms:W3CDTF">2014-03-12T08:21:31Z</dcterms:created>
  <dcterms:modified xsi:type="dcterms:W3CDTF">2017-11-16T11:32:53Z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0x0101002DA383F11EF0FD47BA2F513FC17373D8</vt:lpwstr>
  </property>
  <property fmtid="{D5CDD505-2E9C-101B-9397-08002B2CF9AE}" pid="3" name="_dlc_DocIdItemGuid">
    <vt:lpwstr>1913bc11-3e19-483c-98d6-bdefe1270e94</vt:lpwstr>
  </property>
</Properties>
</file>